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75"/>
  </p:notesMasterIdLst>
  <p:sldIdLst>
    <p:sldId id="257" r:id="rId3"/>
    <p:sldId id="258" r:id="rId4"/>
    <p:sldId id="259" r:id="rId5"/>
    <p:sldId id="261" r:id="rId6"/>
    <p:sldId id="325" r:id="rId7"/>
    <p:sldId id="262" r:id="rId8"/>
    <p:sldId id="263" r:id="rId9"/>
    <p:sldId id="264" r:id="rId10"/>
    <p:sldId id="265" r:id="rId11"/>
    <p:sldId id="266" r:id="rId12"/>
    <p:sldId id="267" r:id="rId13"/>
    <p:sldId id="326" r:id="rId14"/>
    <p:sldId id="328" r:id="rId15"/>
    <p:sldId id="269" r:id="rId16"/>
    <p:sldId id="270" r:id="rId17"/>
    <p:sldId id="273" r:id="rId18"/>
    <p:sldId id="330" r:id="rId19"/>
    <p:sldId id="274" r:id="rId20"/>
    <p:sldId id="275" r:id="rId21"/>
    <p:sldId id="329" r:id="rId22"/>
    <p:sldId id="276" r:id="rId23"/>
    <p:sldId id="279" r:id="rId24"/>
    <p:sldId id="282" r:id="rId25"/>
    <p:sldId id="283" r:id="rId26"/>
    <p:sldId id="284" r:id="rId27"/>
    <p:sldId id="285" r:id="rId28"/>
    <p:sldId id="286" r:id="rId29"/>
    <p:sldId id="287" r:id="rId30"/>
    <p:sldId id="331" r:id="rId31"/>
    <p:sldId id="288" r:id="rId32"/>
    <p:sldId id="323" r:id="rId33"/>
    <p:sldId id="292" r:id="rId34"/>
    <p:sldId id="293"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32" r:id="rId48"/>
    <p:sldId id="333" r:id="rId49"/>
    <p:sldId id="335" r:id="rId50"/>
    <p:sldId id="336" r:id="rId51"/>
    <p:sldId id="338" r:id="rId52"/>
    <p:sldId id="337" r:id="rId53"/>
    <p:sldId id="339" r:id="rId54"/>
    <p:sldId id="340" r:id="rId55"/>
    <p:sldId id="341" r:id="rId56"/>
    <p:sldId id="342" r:id="rId57"/>
    <p:sldId id="307" r:id="rId58"/>
    <p:sldId id="308" r:id="rId59"/>
    <p:sldId id="309" r:id="rId60"/>
    <p:sldId id="310" r:id="rId61"/>
    <p:sldId id="311" r:id="rId62"/>
    <p:sldId id="312" r:id="rId63"/>
    <p:sldId id="324" r:id="rId64"/>
    <p:sldId id="313" r:id="rId65"/>
    <p:sldId id="314" r:id="rId66"/>
    <p:sldId id="315" r:id="rId67"/>
    <p:sldId id="316" r:id="rId68"/>
    <p:sldId id="317" r:id="rId69"/>
    <p:sldId id="318" r:id="rId70"/>
    <p:sldId id="319" r:id="rId71"/>
    <p:sldId id="320" r:id="rId72"/>
    <p:sldId id="321" r:id="rId73"/>
    <p:sldId id="322"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83" autoAdjust="0"/>
    <p:restoredTop sz="86850" autoAdjust="0"/>
  </p:normalViewPr>
  <p:slideViewPr>
    <p:cSldViewPr>
      <p:cViewPr varScale="1">
        <p:scale>
          <a:sx n="94" d="100"/>
          <a:sy n="94" d="100"/>
        </p:scale>
        <p:origin x="-49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78E1BD-BDE4-4D41-A5A3-C0D6FFB009C1}" type="datetimeFigureOut">
              <a:rPr lang="en-US" smtClean="0"/>
              <a:pPr/>
              <a:t>4/7/2010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3A62B8-CBFA-4A7D-B97A-94A063C8223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volcanoes.usgs.gov/Hazards/What/VolGas/volgas.html#SO2"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volcanoes.usgs.gov/Hazards/What/VolGas/volgas.html#F" TargetMode="External"/><Relationship Id="rId4" Type="http://schemas.openxmlformats.org/officeDocument/2006/relationships/hyperlink" Target="http://volcanoes.usgs.gov/Hazards/What/VolGas/volgas.html#CO2"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frc.nasa.gov/DTRS/2003/PDF/H-2511.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Title Page and intro</a:t>
            </a:r>
            <a:r>
              <a:rPr lang="en-US" baseline="0" dirty="0" smtClean="0"/>
              <a:t> to authors.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imes" pitchFamily="18" charset="0"/>
              </a:rPr>
              <a:t>Why are we concerned?</a:t>
            </a:r>
            <a:r>
              <a:rPr lang="en-US" baseline="0" dirty="0" smtClean="0">
                <a:latin typeface="Times" pitchFamily="18" charset="0"/>
              </a:rPr>
              <a:t>  </a:t>
            </a:r>
          </a:p>
          <a:p>
            <a:endParaRPr lang="en-US" dirty="0" smtClean="0"/>
          </a:p>
          <a:p>
            <a:r>
              <a:rPr lang="en-US" dirty="0" smtClean="0"/>
              <a:t>Explosive eruptions that destroy vegetation and deposit volcanic rocks and ash over wide areas create conditions that (1) promote increased rates of surface runoff during rainstorms; (2) dramatically increase the availability of loose debris that can be eroded and transported into river valleys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More ground hazards.</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  slide to Volcanic Ash Section.</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dirty="0" smtClean="0">
                <a:latin typeface="Times" pitchFamily="18" charset="0"/>
              </a:rPr>
              <a:t>Eighty-eight B-25 aircraft of the USAAF were buried in volcanic ash from Mt Vesuvius in Italy March 1944 and rendered completely useless for further operations.</a:t>
            </a:r>
          </a:p>
        </p:txBody>
      </p:sp>
      <p:sp>
        <p:nvSpPr>
          <p:cNvPr id="93188" name="Slide Number Placeholder 3"/>
          <p:cNvSpPr>
            <a:spLocks noGrp="1"/>
          </p:cNvSpPr>
          <p:nvPr>
            <p:ph type="sldNum" sz="quarter" idx="5"/>
          </p:nvPr>
        </p:nvSpPr>
        <p:spPr>
          <a:noFill/>
        </p:spPr>
        <p:txBody>
          <a:bodyPr/>
          <a:lstStyle/>
          <a:p>
            <a:fld id="{01304D2B-861A-4EDC-A22A-8CCAC2ED40BD}" type="slidenum">
              <a:rPr lang="en-US" smtClean="0">
                <a:solidFill>
                  <a:prstClr val="black"/>
                </a:solidFill>
              </a:rPr>
              <a:pPr/>
              <a:t>13</a:t>
            </a:fld>
            <a:endParaRPr lang="en-US" smtClean="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r>
              <a:rPr lang="en-US" dirty="0" smtClean="0"/>
              <a:t>There are three mechanisms of volcanic ash formation: gas release under decompression causing magmatic eruptions; thermal contraction from chilling on contact with water causing </a:t>
            </a:r>
            <a:r>
              <a:rPr lang="en-US" dirty="0" err="1" smtClean="0"/>
              <a:t>phreatomagmatic</a:t>
            </a:r>
            <a:r>
              <a:rPr lang="en-US" dirty="0" smtClean="0"/>
              <a:t> eruptions and ejection of entrained particles during steam eruptions causing </a:t>
            </a:r>
            <a:r>
              <a:rPr lang="en-US" dirty="0" err="1" smtClean="0"/>
              <a:t>phreatic</a:t>
            </a:r>
            <a:r>
              <a:rPr lang="en-US" dirty="0" smtClean="0"/>
              <a:t> eruptions. The violent nature of volcanic eruptions involving steam results in the magma and solid rock surrounding the vent being torn into particles of clay to sand size.</a:t>
            </a:r>
            <a:endParaRPr lang="en-US" dirty="0" smtClean="0">
              <a:solidFill>
                <a:schemeClr val="bg1"/>
              </a:solidFill>
            </a:endParaRPr>
          </a:p>
          <a:p>
            <a:pPr eaLnBrk="1" hangingPunct="1"/>
            <a:endParaRPr lang="en-US" dirty="0" smtClean="0">
              <a:solidFill>
                <a:schemeClr val="bg1"/>
              </a:solidFill>
            </a:endParaRPr>
          </a:p>
          <a:p>
            <a:pPr eaLnBrk="1" hangingPunct="1"/>
            <a:r>
              <a:rPr lang="en-US" dirty="0" smtClean="0">
                <a:solidFill>
                  <a:schemeClr val="bg1"/>
                </a:solidFill>
              </a:rPr>
              <a:t>Volcanic ash forms during explosive e</a:t>
            </a:r>
            <a:r>
              <a:rPr lang="fr-FR" dirty="0" err="1" smtClean="0">
                <a:solidFill>
                  <a:schemeClr val="bg1"/>
                </a:solidFill>
              </a:rPr>
              <a:t>ruptions</a:t>
            </a:r>
            <a:r>
              <a:rPr lang="fr-FR" dirty="0" smtClean="0">
                <a:solidFill>
                  <a:schemeClr val="bg1"/>
                </a:solidFill>
              </a:rPr>
              <a:t> </a:t>
            </a:r>
            <a:r>
              <a:rPr lang="en-US" dirty="0" smtClean="0">
                <a:solidFill>
                  <a:schemeClr val="bg1"/>
                </a:solidFill>
              </a:rPr>
              <a:t>when gases dissolved in the molten rock and under great pressure, expand and escape violently into the air.  The force of the escaping gas then  fiercely shatters the airborne, solidifying rocks.</a:t>
            </a:r>
          </a:p>
          <a:p>
            <a:pPr eaLnBrk="1" hangingPunct="1"/>
            <a:endParaRPr lang="en-US" dirty="0" smtClean="0">
              <a:solidFill>
                <a:schemeClr val="bg1"/>
              </a:solidFill>
            </a:endParaRPr>
          </a:p>
          <a:p>
            <a:pPr eaLnBrk="1" hangingPunct="1"/>
            <a:r>
              <a:rPr lang="en-US" dirty="0" smtClean="0">
                <a:solidFill>
                  <a:schemeClr val="bg1"/>
                </a:solidFill>
              </a:rPr>
              <a:t>Once in the air, and due to acquired momentum along with buoyancy effects, the hot ash (and other escaping gases) quickly rises and forms an eruption column that often reaches to more than 30,000 feet in elevation.  </a:t>
            </a:r>
          </a:p>
          <a:p>
            <a:pPr eaLnBrk="1" hangingPunct="1"/>
            <a:endParaRPr lang="en-US" dirty="0" smtClean="0">
              <a:solidFill>
                <a:schemeClr val="bg1"/>
              </a:solidFill>
              <a:latin typeface="Times" pitchFamily="18" charset="0"/>
            </a:endParaRPr>
          </a:p>
          <a:p>
            <a:pPr eaLnBrk="1" hangingPunct="1"/>
            <a:r>
              <a:rPr lang="en-US" dirty="0" smtClean="0">
                <a:latin typeface="Times" pitchFamily="18" charset="0"/>
              </a:rPr>
              <a:t>Listed as “mostly” insoluble because although silica and other silica rich minerals will not dissolve in water, many times the </a:t>
            </a:r>
            <a:r>
              <a:rPr lang="en-US" dirty="0" err="1" smtClean="0">
                <a:latin typeface="Times" pitchFamily="18" charset="0"/>
              </a:rPr>
              <a:t>ejecta</a:t>
            </a:r>
            <a:r>
              <a:rPr lang="en-US" dirty="0" smtClean="0">
                <a:latin typeface="Times" pitchFamily="18" charset="0"/>
              </a:rPr>
              <a:t> of volcanoes are coated in sulfide salts which will, through oxidation, form corrosive sulfuric acid solutions.  Also, in the atmosphere, sulfur dioxide will oxidize in the presence of water to form falling acidic solutions…aka “acid rain.”  These acidic solutions, along with the hard ash itself (traveling at over 500 mph) can easily etch the cockpit windscreen…resulting in near total obscuration.   </a:t>
            </a:r>
          </a:p>
        </p:txBody>
      </p:sp>
      <p:sp>
        <p:nvSpPr>
          <p:cNvPr id="82948" name="Slide Number Placeholder 3"/>
          <p:cNvSpPr>
            <a:spLocks noGrp="1"/>
          </p:cNvSpPr>
          <p:nvPr>
            <p:ph type="sldNum" sz="quarter" idx="5"/>
          </p:nvPr>
        </p:nvSpPr>
        <p:spPr>
          <a:noFill/>
        </p:spPr>
        <p:txBody>
          <a:bodyPr/>
          <a:lstStyle/>
          <a:p>
            <a:fld id="{3435136D-FC46-48E2-972F-6EF0422B66CA}" type="slidenum">
              <a:rPr lang="en-US" smtClean="0">
                <a:solidFill>
                  <a:prstClr val="black"/>
                </a:solidFill>
              </a:rPr>
              <a:pPr/>
              <a:t>14</a:t>
            </a:fld>
            <a:endParaRPr lang="en-US" smtClean="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mtClean="0">
                <a:latin typeface="Times" pitchFamily="18" charset="0"/>
              </a:rPr>
              <a:t>Mount St. Helens’ ash cloud reached nearly 90,000 ft in about 30 minutes…well above the trop/strat cap.  Ash made its way around the world in about two weeks, with over 1000 commercial flights cancelled.  </a:t>
            </a:r>
          </a:p>
        </p:txBody>
      </p:sp>
      <p:sp>
        <p:nvSpPr>
          <p:cNvPr id="83972" name="Slide Number Placeholder 3"/>
          <p:cNvSpPr>
            <a:spLocks noGrp="1"/>
          </p:cNvSpPr>
          <p:nvPr>
            <p:ph type="sldNum" sz="quarter" idx="5"/>
          </p:nvPr>
        </p:nvSpPr>
        <p:spPr>
          <a:noFill/>
        </p:spPr>
        <p:txBody>
          <a:bodyPr/>
          <a:lstStyle/>
          <a:p>
            <a:fld id="{8F2FC86A-DDC2-453A-9066-2F89B559AD2F}" type="slidenum">
              <a:rPr lang="en-US" smtClean="0">
                <a:solidFill>
                  <a:prstClr val="black"/>
                </a:solidFill>
              </a:rPr>
              <a:pPr/>
              <a:t>15</a:t>
            </a:fld>
            <a:endParaRPr lang="en-US" smtClean="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solidFill>
                  <a:schemeClr val="bg1"/>
                </a:solidFill>
              </a:rPr>
              <a:t>Photo:</a:t>
            </a:r>
            <a:r>
              <a:rPr lang="en-US" sz="1200" baseline="0" dirty="0" smtClean="0">
                <a:solidFill>
                  <a:schemeClr val="bg1"/>
                </a:solidFill>
              </a:rPr>
              <a:t> Clark Air force Base, June 29, 1991 – E. W. Wolfe</a:t>
            </a:r>
            <a:endParaRPr lang="en-US" sz="1200" dirty="0" smtClean="0">
              <a:solidFill>
                <a:schemeClr val="bg1"/>
              </a:solidFill>
            </a:endParaRPr>
          </a:p>
          <a:p>
            <a:pPr eaLnBrk="1" hangingPunct="1"/>
            <a:endParaRPr lang="en-US" sz="1200" dirty="0" smtClean="0">
              <a:solidFill>
                <a:schemeClr val="bg1"/>
              </a:solidFill>
            </a:endParaRPr>
          </a:p>
          <a:p>
            <a:pPr eaLnBrk="1" hangingPunct="1"/>
            <a:r>
              <a:rPr lang="en-US" sz="1200" dirty="0" smtClean="0">
                <a:solidFill>
                  <a:schemeClr val="bg1"/>
                </a:solidFill>
              </a:rPr>
              <a:t>Collapsed roofs due to heavy ash fall.</a:t>
            </a:r>
          </a:p>
          <a:p>
            <a:pPr eaLnBrk="1" hangingPunct="1"/>
            <a:endParaRPr lang="en-US" sz="1200" dirty="0" smtClean="0">
              <a:solidFill>
                <a:schemeClr val="bg1"/>
              </a:solidFill>
            </a:endParaRPr>
          </a:p>
          <a:p>
            <a:pPr eaLnBrk="1" hangingPunct="1"/>
            <a:r>
              <a:rPr lang="en-US" sz="1200" dirty="0" smtClean="0">
                <a:solidFill>
                  <a:schemeClr val="bg1"/>
                </a:solidFill>
              </a:rPr>
              <a:t>Inhaled ash particles from within a hot, dense </a:t>
            </a:r>
            <a:r>
              <a:rPr lang="en-US" sz="1200" dirty="0" err="1" smtClean="0">
                <a:solidFill>
                  <a:schemeClr val="bg1"/>
                </a:solidFill>
              </a:rPr>
              <a:t>pyroclastic</a:t>
            </a:r>
            <a:r>
              <a:rPr lang="en-US" sz="1200" dirty="0" smtClean="0">
                <a:solidFill>
                  <a:schemeClr val="bg1"/>
                </a:solidFill>
              </a:rPr>
              <a:t> flow will almost always results in death from burns or asphyxiation.</a:t>
            </a:r>
          </a:p>
          <a:p>
            <a:pPr eaLnBrk="1" hangingPunct="1"/>
            <a:endParaRPr lang="en-US" sz="1200" dirty="0" smtClean="0">
              <a:solidFill>
                <a:schemeClr val="bg1"/>
              </a:solidFill>
            </a:endParaRPr>
          </a:p>
          <a:p>
            <a:pPr eaLnBrk="1" hangingPunct="1"/>
            <a:r>
              <a:rPr lang="en-US" sz="1200" dirty="0" smtClean="0">
                <a:solidFill>
                  <a:schemeClr val="bg1"/>
                </a:solidFill>
              </a:rPr>
              <a:t>Long term exposure to breathable ash particles, generally less than 10 microns in size, will result in acute symptoms, such as: nasal irritation, throat irritation , dry coughing.</a:t>
            </a:r>
          </a:p>
          <a:p>
            <a:pPr eaLnBrk="1" hangingPunct="1"/>
            <a:endParaRPr lang="en-US" sz="1200" dirty="0" smtClean="0">
              <a:solidFill>
                <a:schemeClr val="bg1"/>
              </a:solidFill>
            </a:endParaRPr>
          </a:p>
          <a:p>
            <a:pPr eaLnBrk="1" hangingPunct="1"/>
            <a:r>
              <a:rPr lang="en-US" sz="1200" dirty="0" smtClean="0">
                <a:solidFill>
                  <a:schemeClr val="bg1"/>
                </a:solidFill>
              </a:rPr>
              <a:t>For people with pre-existing respiratory problems, severe bronchitis  may result…with symptoms lasting from weeks to months after the </a:t>
            </a:r>
            <a:r>
              <a:rPr lang="en-US" sz="1200" dirty="0" err="1" smtClean="0">
                <a:solidFill>
                  <a:schemeClr val="bg1"/>
                </a:solidFill>
              </a:rPr>
              <a:t>ashfall</a:t>
            </a:r>
            <a:r>
              <a:rPr lang="en-US" sz="1200" dirty="0" smtClean="0">
                <a:solidFill>
                  <a:schemeClr val="bg1"/>
                </a:solidFill>
              </a:rPr>
              <a:t>.</a:t>
            </a:r>
          </a:p>
          <a:p>
            <a:pPr eaLnBrk="1" hangingPunct="1"/>
            <a:endParaRPr lang="en-US" sz="1200" dirty="0" smtClean="0">
              <a:solidFill>
                <a:schemeClr val="bg1"/>
              </a:solidFill>
            </a:endParaRPr>
          </a:p>
          <a:p>
            <a:pPr eaLnBrk="1" hangingPunct="1"/>
            <a:r>
              <a:rPr lang="en-US" sz="1200" dirty="0" smtClean="0">
                <a:solidFill>
                  <a:schemeClr val="bg1"/>
                </a:solidFill>
              </a:rPr>
              <a:t>Eye and skin irritation and damage (to varying degrees) are also common side effects of exposure to airborne ash.</a:t>
            </a:r>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r>
              <a:rPr lang="en-US" dirty="0" smtClean="0">
                <a:latin typeface="Times" pitchFamily="18" charset="0"/>
              </a:rPr>
              <a:t>The gases are listed in descending order of abundance:  HCL</a:t>
            </a:r>
            <a:r>
              <a:rPr lang="en-US" baseline="0" dirty="0" smtClean="0">
                <a:latin typeface="Times" pitchFamily="18" charset="0"/>
              </a:rPr>
              <a:t> and HF are strong acids.</a:t>
            </a:r>
            <a:endParaRPr lang="en-US" dirty="0" smtClean="0">
              <a:latin typeface="Times" pitchFamily="18" charset="0"/>
            </a:endParaRPr>
          </a:p>
          <a:p>
            <a:r>
              <a:rPr lang="en-US" dirty="0" smtClean="0">
                <a:latin typeface="Times" pitchFamily="18" charset="0"/>
              </a:rPr>
              <a:t>Together with the </a:t>
            </a:r>
            <a:r>
              <a:rPr lang="en-US" dirty="0" err="1" smtClean="0">
                <a:latin typeface="Times" pitchFamily="18" charset="0"/>
              </a:rPr>
              <a:t>tephra</a:t>
            </a:r>
            <a:r>
              <a:rPr lang="en-US" dirty="0" smtClean="0">
                <a:latin typeface="Times" pitchFamily="18" charset="0"/>
              </a:rPr>
              <a:t> and entrained air, volcanic gases can rise tens of kilometers into Earth's atmosphere during large explosive eruptions. Once airborne, the prevailing winds may blow the eruption cloud hundreds to thousands of kilometers from a volcano. The gases spread from an erupting vent primarily as acid aerosols (tiny acid droplets), compounds attached to </a:t>
            </a:r>
            <a:r>
              <a:rPr lang="en-US" dirty="0" err="1" smtClean="0">
                <a:latin typeface="Times" pitchFamily="18" charset="0"/>
              </a:rPr>
              <a:t>tephra</a:t>
            </a:r>
            <a:r>
              <a:rPr lang="en-US" dirty="0" smtClean="0">
                <a:latin typeface="Times" pitchFamily="18" charset="0"/>
              </a:rPr>
              <a:t> particles, and microscopic salt particles.</a:t>
            </a:r>
          </a:p>
          <a:p>
            <a:r>
              <a:rPr lang="en-US" dirty="0" smtClean="0">
                <a:latin typeface="Times" pitchFamily="18" charset="0"/>
              </a:rPr>
              <a:t>The volcanic gases that pose the greatest potential hazard to people, animals, agriculture, and property are </a:t>
            </a:r>
            <a:r>
              <a:rPr lang="en-US" dirty="0" smtClean="0">
                <a:latin typeface="Times" pitchFamily="18" charset="0"/>
                <a:hlinkClick r:id="rId3"/>
              </a:rPr>
              <a:t>sulfur dioxide</a:t>
            </a:r>
            <a:r>
              <a:rPr lang="en-US" dirty="0" smtClean="0">
                <a:latin typeface="Times" pitchFamily="18" charset="0"/>
              </a:rPr>
              <a:t>, </a:t>
            </a:r>
            <a:r>
              <a:rPr lang="en-US" dirty="0" smtClean="0">
                <a:latin typeface="Times" pitchFamily="18" charset="0"/>
                <a:hlinkClick r:id="rId4"/>
              </a:rPr>
              <a:t>carbon dioxide</a:t>
            </a:r>
            <a:r>
              <a:rPr lang="en-US" dirty="0" smtClean="0">
                <a:latin typeface="Times" pitchFamily="18" charset="0"/>
              </a:rPr>
              <a:t>, and </a:t>
            </a:r>
            <a:r>
              <a:rPr lang="en-US" dirty="0" smtClean="0">
                <a:latin typeface="Times" pitchFamily="18" charset="0"/>
                <a:hlinkClick r:id="rId5"/>
              </a:rPr>
              <a:t>hydrogen fluoride</a:t>
            </a:r>
            <a:r>
              <a:rPr lang="en-US" dirty="0" smtClean="0">
                <a:latin typeface="Times" pitchFamily="18" charset="0"/>
              </a:rPr>
              <a:t>. </a:t>
            </a:r>
          </a:p>
          <a:p>
            <a:endParaRPr lang="en-US" dirty="0" smtClean="0">
              <a:latin typeface="Times" pitchFamily="18" charset="0"/>
            </a:endParaRPr>
          </a:p>
          <a:p>
            <a:r>
              <a:rPr lang="en-US" dirty="0" smtClean="0">
                <a:latin typeface="Times" pitchFamily="18" charset="0"/>
              </a:rPr>
              <a:t>Locally, sulfur dioxide gas can lead to acid rain and air pollution downwind from a volcano. Globally, large explosive eruptions that inject a tremendous volume of sulfur aerosols into the stratosphere can lead to lower surface temperatures and promote depletion of the Earth's ozone layer. Because carbon dioxide gas is heavier than air, the gas may flow into in low-lying areas and collect in the soil. The concentration of carbon dioxide gas in these areas can be lethal to people, animals, and vegetation. A few historic eruptions have released sufficient fluorine-compounds to deform or kill animals that grazed on vegetation coated with volcanic ash; fluorine compounds tend to become concentrated on fine-grained ash particles, which can be ingested by animals.</a:t>
            </a:r>
          </a:p>
          <a:p>
            <a:endParaRPr lang="en-US" dirty="0" smtClean="0">
              <a:latin typeface="Times" pitchFamily="18" charset="0"/>
            </a:endParaRPr>
          </a:p>
          <a:p>
            <a:r>
              <a:rPr lang="en-US" dirty="0" smtClean="0">
                <a:latin typeface="Times" pitchFamily="18" charset="0"/>
              </a:rPr>
              <a:t>Background picture example (Mammoth Mountain</a:t>
            </a:r>
            <a:r>
              <a:rPr lang="en-US" baseline="0" dirty="0" smtClean="0">
                <a:latin typeface="Times" pitchFamily="18" charset="0"/>
              </a:rPr>
              <a:t>, California – 1990)</a:t>
            </a:r>
            <a:r>
              <a:rPr lang="en-US" dirty="0" smtClean="0">
                <a:latin typeface="Times" pitchFamily="18" charset="0"/>
              </a:rPr>
              <a:t> of CO</a:t>
            </a:r>
            <a:r>
              <a:rPr lang="en-US" sz="800" dirty="0" smtClean="0">
                <a:latin typeface="Times" pitchFamily="18" charset="0"/>
              </a:rPr>
              <a:t>2</a:t>
            </a:r>
            <a:r>
              <a:rPr lang="en-US" dirty="0" smtClean="0">
                <a:latin typeface="Times" pitchFamily="18" charset="0"/>
              </a:rPr>
              <a:t> poisoning:  Dead and dying trees on the south side of Mammoth Mountain were first noticed in 1990. Since then, about 170 acres of trees have died on all sides of the volcano, especially near Horseshoe Lake. When the soil was surveyed in 1994 for carbon dioxide gas, exceptionally high concentrations of gas were found in the soil beneath the trees. What caused such high concentrations of carbon dioxide gas? The most likely sources of the carbon dioxide gas include (1) magma that intruded beneath Mammoth Mountain during an earthquake swarm in 1989; and (2) limestone-rich rocks beneath Mammoth Mountain that were heated by the hot magma.</a:t>
            </a:r>
          </a:p>
          <a:p>
            <a:endParaRPr lang="en-US" dirty="0" smtClean="0">
              <a:latin typeface="Times" pitchFamily="18" charset="0"/>
            </a:endParaRPr>
          </a:p>
          <a:p>
            <a:pPr eaLnBrk="1" hangingPunct="1"/>
            <a:r>
              <a:rPr lang="en-US" dirty="0" smtClean="0">
                <a:latin typeface="Times" pitchFamily="18" charset="0"/>
              </a:rPr>
              <a:t>Additionally:  </a:t>
            </a:r>
            <a:r>
              <a:rPr lang="en-US" sz="1200" dirty="0" smtClean="0">
                <a:solidFill>
                  <a:srgbClr val="FFFF00"/>
                </a:solidFill>
              </a:rPr>
              <a:t>S0</a:t>
            </a:r>
            <a:r>
              <a:rPr lang="en-US" sz="1200" baseline="-25000" dirty="0" smtClean="0">
                <a:solidFill>
                  <a:srgbClr val="FFFF00"/>
                </a:solidFill>
              </a:rPr>
              <a:t>2</a:t>
            </a:r>
            <a:r>
              <a:rPr lang="en-US" sz="1200" dirty="0" smtClean="0">
                <a:solidFill>
                  <a:srgbClr val="FFFF00"/>
                </a:solidFill>
              </a:rPr>
              <a:t> gas can lead to acid rain production and air pollution downwind from the volcano. </a:t>
            </a:r>
          </a:p>
          <a:p>
            <a:pPr eaLnBrk="1" hangingPunct="1"/>
            <a:endParaRPr lang="en-US" sz="1200" dirty="0" smtClean="0">
              <a:solidFill>
                <a:srgbClr val="FFFF00"/>
              </a:solidFill>
            </a:endParaRPr>
          </a:p>
          <a:p>
            <a:pPr eaLnBrk="1" hangingPunct="1"/>
            <a:r>
              <a:rPr lang="en-US" sz="1200" dirty="0" smtClean="0">
                <a:solidFill>
                  <a:srgbClr val="FFFF00"/>
                </a:solidFill>
              </a:rPr>
              <a:t>C0</a:t>
            </a:r>
            <a:r>
              <a:rPr lang="en-US" sz="1200" baseline="-25000" dirty="0" smtClean="0">
                <a:solidFill>
                  <a:srgbClr val="FFFF00"/>
                </a:solidFill>
              </a:rPr>
              <a:t>2</a:t>
            </a:r>
            <a:r>
              <a:rPr lang="en-US" sz="1200" dirty="0" smtClean="0">
                <a:solidFill>
                  <a:srgbClr val="FFFF00"/>
                </a:solidFill>
              </a:rPr>
              <a:t> gas, being heavier than air, may flow like a river into in adjacent low-lying areas and accumulate in the soil. If sufficient in depth (low mixing) and concentration, the C0</a:t>
            </a:r>
            <a:r>
              <a:rPr lang="en-US" sz="1200" baseline="-25000" dirty="0" smtClean="0">
                <a:solidFill>
                  <a:srgbClr val="FFFF00"/>
                </a:solidFill>
              </a:rPr>
              <a:t>2</a:t>
            </a:r>
            <a:r>
              <a:rPr lang="en-US" sz="1200" dirty="0" smtClean="0">
                <a:solidFill>
                  <a:srgbClr val="FFFF00"/>
                </a:solidFill>
              </a:rPr>
              <a:t> gas can be lethal to all living matter. </a:t>
            </a:r>
          </a:p>
          <a:p>
            <a:pPr eaLnBrk="1" hangingPunct="1"/>
            <a:endParaRPr lang="en-US" sz="1200" dirty="0" smtClean="0">
              <a:solidFill>
                <a:srgbClr val="FFFF00"/>
              </a:solidFill>
            </a:endParaRPr>
          </a:p>
          <a:p>
            <a:pPr eaLnBrk="1" hangingPunct="1"/>
            <a:r>
              <a:rPr lang="en-US" sz="1200" dirty="0" smtClean="0">
                <a:solidFill>
                  <a:srgbClr val="FFFF00"/>
                </a:solidFill>
              </a:rPr>
              <a:t>A few notable eruptions in the past have released enough hydrogen fluoride (HF), carried on the wind and bound to ash particles, to kill or maim animals that ate any food coated in the ash.</a:t>
            </a:r>
          </a:p>
          <a:p>
            <a:r>
              <a:rPr lang="en-US" dirty="0" smtClean="0">
                <a:latin typeface="Times" pitchFamily="18" charset="0"/>
              </a:rPr>
              <a:t> </a:t>
            </a:r>
          </a:p>
        </p:txBody>
      </p:sp>
      <p:sp>
        <p:nvSpPr>
          <p:cNvPr id="84996" name="Slide Number Placeholder 3"/>
          <p:cNvSpPr>
            <a:spLocks noGrp="1"/>
          </p:cNvSpPr>
          <p:nvPr>
            <p:ph type="sldNum" sz="quarter" idx="5"/>
          </p:nvPr>
        </p:nvSpPr>
        <p:spPr>
          <a:noFill/>
        </p:spPr>
        <p:txBody>
          <a:bodyPr/>
          <a:lstStyle/>
          <a:p>
            <a:fld id="{4EEBB576-4390-435B-8D10-8DD368043F7C}" type="slidenum">
              <a:rPr lang="en-US" smtClean="0">
                <a:solidFill>
                  <a:prstClr val="black"/>
                </a:solidFill>
              </a:rPr>
              <a:pPr/>
              <a:t>17</a:t>
            </a:fld>
            <a:endParaRPr lang="en-US" smtClean="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Mt. Cleveland eruption, Jeff Williams, NASA.</a:t>
            </a:r>
          </a:p>
          <a:p>
            <a:pPr marL="548640" indent="-411480" fontAlgn="auto">
              <a:lnSpc>
                <a:spcPct val="90000"/>
              </a:lnSpc>
              <a:spcAft>
                <a:spcPts val="0"/>
              </a:spcAft>
              <a:buClr>
                <a:schemeClr val="tx1">
                  <a:shade val="95000"/>
                </a:schemeClr>
              </a:buClr>
              <a:buFont typeface="Wingdings 2"/>
              <a:buChar char=""/>
              <a:defRPr/>
            </a:pPr>
            <a:endParaRPr lang="en-US" dirty="0" smtClean="0"/>
          </a:p>
          <a:p>
            <a:r>
              <a:rPr lang="en-US" sz="1200" kern="1200" baseline="0" dirty="0" smtClean="0">
                <a:solidFill>
                  <a:schemeClr val="tx1"/>
                </a:solidFill>
                <a:latin typeface="+mn-lt"/>
                <a:ea typeface="+mn-ea"/>
                <a:cs typeface="+mn-cs"/>
              </a:rPr>
              <a:t>Damage to leading edge surfaces of aircraft.  • Ash ingested into jet engines results in loss of performance, and possibly complete</a:t>
            </a:r>
          </a:p>
          <a:p>
            <a:r>
              <a:rPr lang="en-US" sz="1200" kern="1200" baseline="0" dirty="0" smtClean="0">
                <a:solidFill>
                  <a:schemeClr val="tx1"/>
                </a:solidFill>
                <a:latin typeface="+mn-lt"/>
                <a:ea typeface="+mn-ea"/>
                <a:cs typeface="+mn-cs"/>
              </a:rPr>
              <a:t>shutdown.  • The continued increase in international air traffic will lead to a higher likelihood of volcanic ash encounters.</a:t>
            </a:r>
            <a:endParaRPr lang="en-US" dirty="0" smtClean="0"/>
          </a:p>
          <a:p>
            <a:pPr marL="548640" indent="-411480" fontAlgn="auto">
              <a:lnSpc>
                <a:spcPct val="90000"/>
              </a:lnSpc>
              <a:spcAft>
                <a:spcPts val="0"/>
              </a:spcAft>
              <a:buClr>
                <a:schemeClr val="tx1">
                  <a:shade val="95000"/>
                </a:schemeClr>
              </a:buClr>
              <a:buFont typeface="Wingdings 2"/>
              <a:buChar char=""/>
              <a:defRPr/>
            </a:pPr>
            <a:endParaRPr lang="en-US" dirty="0" smtClean="0"/>
          </a:p>
          <a:p>
            <a:pPr marL="548640" marR="0" indent="-411480" algn="l" defTabSz="914400" rtl="0" eaLnBrk="1" fontAlgn="auto" latinLnBrk="0" hangingPunct="1">
              <a:lnSpc>
                <a:spcPct val="90000"/>
              </a:lnSpc>
              <a:spcBef>
                <a:spcPts val="0"/>
              </a:spcBef>
              <a:spcAft>
                <a:spcPts val="0"/>
              </a:spcAft>
              <a:buClr>
                <a:schemeClr val="tx1">
                  <a:shade val="95000"/>
                </a:schemeClr>
              </a:buClr>
              <a:buSzTx/>
              <a:buFont typeface="Wingdings 2"/>
              <a:buChar char=""/>
              <a:tabLst/>
              <a:defRPr/>
            </a:pPr>
            <a:r>
              <a:rPr lang="en-US" dirty="0" smtClean="0"/>
              <a:t>Again…significant hazards to aircraft both in the air and on the ground. </a:t>
            </a:r>
            <a:r>
              <a:rPr lang="en-US" dirty="0"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pPr marL="548640" indent="-411480" fontAlgn="auto">
              <a:lnSpc>
                <a:spcPct val="90000"/>
              </a:lnSpc>
              <a:spcAft>
                <a:spcPts val="0"/>
              </a:spcAft>
              <a:buClr>
                <a:schemeClr val="tx1">
                  <a:shade val="95000"/>
                </a:schemeClr>
              </a:buClr>
              <a:buFont typeface="Wingdings 2"/>
              <a:buChar char=""/>
              <a:defRPr/>
            </a:pPr>
            <a:r>
              <a:rPr lang="en-US" dirty="0" smtClean="0"/>
              <a:t>And…hazards to airports (more coming up). </a:t>
            </a:r>
            <a:endParaRPr lang="en-US" dirty="0"/>
          </a:p>
        </p:txBody>
      </p:sp>
      <p:sp>
        <p:nvSpPr>
          <p:cNvPr id="87044" name="Slide Number Placeholder 3"/>
          <p:cNvSpPr>
            <a:spLocks noGrp="1"/>
          </p:cNvSpPr>
          <p:nvPr>
            <p:ph type="sldNum" sz="quarter" idx="5"/>
          </p:nvPr>
        </p:nvSpPr>
        <p:spPr>
          <a:noFill/>
        </p:spPr>
        <p:txBody>
          <a:bodyPr/>
          <a:lstStyle/>
          <a:p>
            <a:fld id="{34BB7EA9-4AA6-4A5D-8883-E4218232707A}" type="slidenum">
              <a:rPr lang="en-US" smtClean="0">
                <a:solidFill>
                  <a:prstClr val="black"/>
                </a:solidFill>
              </a:rPr>
              <a:pPr/>
              <a:t>18</a:t>
            </a:fld>
            <a:endParaRPr lang="en-US" smtClean="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40F8D4-AD0A-4A16-8ACA-C75DB1960229}" type="slidenum">
              <a:rPr lang="en-US">
                <a:solidFill>
                  <a:prstClr val="black"/>
                </a:solidFill>
              </a:rPr>
              <a:pPr/>
              <a:t>19</a:t>
            </a:fld>
            <a:endParaRPr lang="en-US">
              <a:solidFill>
                <a:prstClr val="black"/>
              </a:solidFill>
            </a:endParaRPr>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r>
              <a:rPr lang="en-US" dirty="0"/>
              <a:t>This is not an easy question to answer because the type of extensive research needed to answer these questions is destructive and expensive.  The ash encounter listed here suggests that even what is considered a diffuse cloud caused major problems that prompted having all 4 engines replaces.</a:t>
            </a:r>
          </a:p>
          <a:p>
            <a:r>
              <a:rPr lang="en-US" dirty="0"/>
              <a:t>The instruments detected SO2 and aerosol data.  The aircraft was flying ~200mi north of the northernmost projected path of the plume and ~800 mi n of the volcano.  The plume was ~35 hours old at this time.</a:t>
            </a:r>
          </a:p>
          <a:p>
            <a:r>
              <a:rPr lang="en-US" dirty="0"/>
              <a:t>Ash plume penetration (into the aircraft) can be detected by an odor in the cabin air, by changes in engine readings, at night by the presence of St. Elmo’s fire, or by frosting of windows.  The crew did not observe any of these features</a:t>
            </a:r>
            <a:r>
              <a:rPr lang="en-US" dirty="0" smtClean="0"/>
              <a:t>.</a:t>
            </a:r>
          </a:p>
          <a:p>
            <a:r>
              <a:rPr lang="en-US" dirty="0" smtClean="0"/>
              <a:t>Need to find paper</a:t>
            </a:r>
            <a:r>
              <a:rPr lang="en-US" baseline="0" dirty="0" smtClean="0"/>
              <a:t>, this link no longer works: </a:t>
            </a:r>
            <a:r>
              <a:rPr lang="en-US" sz="1200" b="1" dirty="0" smtClean="0">
                <a:solidFill>
                  <a:schemeClr val="bg1"/>
                </a:solidFill>
                <a:hlinkClick r:id="rId3"/>
              </a:rPr>
              <a:t>http://www.dfrc.nasa.gov/DTRS/2003/PDF/H-2511.pdf</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a:t>
            </a:r>
            <a:r>
              <a:rPr lang="en-US" baseline="0" dirty="0" smtClean="0"/>
              <a:t> more info for this quote.  (Get from Bernie)</a:t>
            </a:r>
            <a:endParaRPr lang="en-US" dirty="0"/>
          </a:p>
        </p:txBody>
      </p:sp>
      <p:sp>
        <p:nvSpPr>
          <p:cNvPr id="4" name="Slide Number Placeholder 3"/>
          <p:cNvSpPr>
            <a:spLocks noGrp="1"/>
          </p:cNvSpPr>
          <p:nvPr>
            <p:ph type="sldNum" sz="quarter" idx="10"/>
          </p:nvPr>
        </p:nvSpPr>
        <p:spPr/>
        <p:txBody>
          <a:bodyPr/>
          <a:lstStyle/>
          <a:p>
            <a:fld id="{648355E5-E093-401A-8675-B93CF4C35275}" type="slidenum">
              <a:rPr lang="en-US" smtClean="0">
                <a:solidFill>
                  <a:prstClr val="black"/>
                </a:solidFill>
              </a: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NOAA-15 Satellite, July 10, 2008, Kilauea Volcano – ash and gas “cloud.”</a:t>
            </a:r>
          </a:p>
          <a:p>
            <a:pPr marL="548640" indent="-411480" fontAlgn="auto">
              <a:lnSpc>
                <a:spcPct val="90000"/>
              </a:lnSpc>
              <a:spcAft>
                <a:spcPts val="0"/>
              </a:spcAft>
              <a:buClr>
                <a:schemeClr val="tx1">
                  <a:shade val="95000"/>
                </a:schemeClr>
              </a:buClr>
              <a:buFont typeface="Wingdings 2"/>
              <a:buNone/>
              <a:defRPr/>
            </a:pPr>
            <a:r>
              <a:rPr lang="en-US" b="1" dirty="0" smtClean="0"/>
              <a:t>Volcanic smog</a:t>
            </a:r>
            <a:r>
              <a:rPr lang="en-US" dirty="0" smtClean="0"/>
              <a:t> (</a:t>
            </a:r>
            <a:r>
              <a:rPr lang="en-US" dirty="0" err="1" smtClean="0"/>
              <a:t>vog</a:t>
            </a:r>
            <a:r>
              <a:rPr lang="en-US" dirty="0" smtClean="0"/>
              <a:t>) is formed when SO2 and other gases emitted by an erupting volcano mix with O2 and moisture in the presence of sunlight. The term is often applied to the island of Hawaii, where the Kilauea volcano has been erupting continuously since 1983.  </a:t>
            </a:r>
            <a:r>
              <a:rPr lang="en-US" dirty="0" err="1" smtClean="0"/>
              <a:t>Kīlauea</a:t>
            </a:r>
            <a:r>
              <a:rPr lang="en-US" dirty="0" smtClean="0"/>
              <a:t> emits an estimated 2,000 tons of </a:t>
            </a:r>
            <a:r>
              <a:rPr lang="en-US" dirty="0" err="1" smtClean="0"/>
              <a:t>vog</a:t>
            </a:r>
            <a:r>
              <a:rPr lang="en-US" dirty="0" smtClean="0"/>
              <a:t> every day.</a:t>
            </a:r>
          </a:p>
          <a:p>
            <a:pPr marL="548640" indent="-411480" fontAlgn="auto">
              <a:lnSpc>
                <a:spcPct val="90000"/>
              </a:lnSpc>
              <a:spcAft>
                <a:spcPts val="0"/>
              </a:spcAft>
              <a:buClr>
                <a:schemeClr val="tx1">
                  <a:shade val="95000"/>
                </a:schemeClr>
              </a:buClr>
              <a:buFont typeface="Wingdings 2"/>
              <a:buNone/>
              <a:defRPr/>
            </a:pPr>
            <a:r>
              <a:rPr lang="en-US" dirty="0" err="1" smtClean="0"/>
              <a:t>Vog</a:t>
            </a:r>
            <a:r>
              <a:rPr lang="en-US" dirty="0" smtClean="0"/>
              <a:t>, similar to </a:t>
            </a:r>
            <a:r>
              <a:rPr lang="en-US" dirty="0" err="1" smtClean="0"/>
              <a:t>smao</a:t>
            </a:r>
            <a:r>
              <a:rPr lang="en-US" dirty="0" smtClean="0"/>
              <a:t>, in</a:t>
            </a:r>
            <a:r>
              <a:rPr lang="en-US" baseline="0" dirty="0" smtClean="0"/>
              <a:t> that</a:t>
            </a:r>
            <a:r>
              <a:rPr lang="en-US" dirty="0" smtClean="0"/>
              <a:t> both contain harmful chemicals that can damage the environment, human health, and the health of other animals. However, they are different. </a:t>
            </a:r>
            <a:r>
              <a:rPr lang="en-US" dirty="0" err="1" smtClean="0"/>
              <a:t>Vog</a:t>
            </a:r>
            <a:r>
              <a:rPr lang="en-US" dirty="0" smtClean="0"/>
              <a:t> is formed when sulfur oxides emitted by a volcano react with moisture to form an aerosol. The aerosol particles scatter light and so make the </a:t>
            </a:r>
            <a:r>
              <a:rPr lang="en-US" dirty="0" err="1" smtClean="0"/>
              <a:t>vog</a:t>
            </a:r>
            <a:r>
              <a:rPr lang="en-US" dirty="0" smtClean="0"/>
              <a:t> visible. Smog is formed largely from the incomplete combustion of fuel, reacting with nitrogen oxides and ozone produced from carbon monoxide by reactions with sunlight. The result is also a visible aerosol.</a:t>
            </a:r>
          </a:p>
          <a:p>
            <a:pPr>
              <a:defRPr/>
            </a:pPr>
            <a:endParaRPr lang="en-US" dirty="0"/>
          </a:p>
        </p:txBody>
      </p:sp>
      <p:sp>
        <p:nvSpPr>
          <p:cNvPr id="91140" name="Slide Number Placeholder 3"/>
          <p:cNvSpPr>
            <a:spLocks noGrp="1"/>
          </p:cNvSpPr>
          <p:nvPr>
            <p:ph type="sldNum" sz="quarter" idx="5"/>
          </p:nvPr>
        </p:nvSpPr>
        <p:spPr>
          <a:noFill/>
        </p:spPr>
        <p:txBody>
          <a:bodyPr/>
          <a:lstStyle/>
          <a:p>
            <a:fld id="{8CE8794D-3520-40CB-909A-92514D056C16}" type="slidenum">
              <a:rPr lang="en-US" smtClean="0">
                <a:solidFill>
                  <a:prstClr val="black"/>
                </a:solidFill>
              </a:rPr>
              <a:pPr/>
              <a:t>20</a:t>
            </a:fld>
            <a:endParaRPr lang="en-US" smtClean="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r>
              <a:rPr lang="en-US" dirty="0" smtClean="0">
                <a:latin typeface="Times" pitchFamily="18" charset="0"/>
              </a:rPr>
              <a:t>The explosive characteristics are manifested as the fragmentation of the magma and the high speed jet that issues from the vent. The first distinct feature is a nearly </a:t>
            </a:r>
            <a:r>
              <a:rPr lang="en-US" dirty="0" err="1" smtClean="0">
                <a:latin typeface="Times" pitchFamily="18" charset="0"/>
              </a:rPr>
              <a:t>lithostatic</a:t>
            </a:r>
            <a:r>
              <a:rPr lang="en-US" dirty="0" smtClean="0">
                <a:latin typeface="Times" pitchFamily="18" charset="0"/>
              </a:rPr>
              <a:t> pressure distribution, which results from the increase of the height of the fragmentation surface. The second one is the atmospheric pressure at the vent; the flow is not choked. The third one is that the relative velocity between the gas and the ash is large at the vent despite the large interaction force between the two phases. The large relative velocity is established in the fractured-turbulent regime, and is maintained in the subsequent gas–ash flow regime. </a:t>
            </a:r>
            <a:r>
              <a:rPr lang="en-US" baseline="0" dirty="0" smtClean="0">
                <a:latin typeface="Times" pitchFamily="18" charset="0"/>
              </a:rPr>
              <a:t>Sometimes the smaller plumes can be just as  problematic if close </a:t>
            </a:r>
            <a:r>
              <a:rPr lang="en-US" baseline="0" dirty="0" err="1" smtClean="0">
                <a:latin typeface="Times" pitchFamily="18" charset="0"/>
              </a:rPr>
              <a:t>close</a:t>
            </a:r>
            <a:r>
              <a:rPr lang="en-US" baseline="0" dirty="0" smtClean="0">
                <a:latin typeface="Times" pitchFamily="18" charset="0"/>
              </a:rPr>
              <a:t> to airports.</a:t>
            </a:r>
            <a:endParaRPr lang="en-US" dirty="0" smtClean="0">
              <a:latin typeface="Times" pitchFamily="18" charset="0"/>
            </a:endParaRPr>
          </a:p>
        </p:txBody>
      </p:sp>
      <p:sp>
        <p:nvSpPr>
          <p:cNvPr id="88068" name="Slide Number Placeholder 3"/>
          <p:cNvSpPr>
            <a:spLocks noGrp="1"/>
          </p:cNvSpPr>
          <p:nvPr>
            <p:ph type="sldNum" sz="quarter" idx="5"/>
          </p:nvPr>
        </p:nvSpPr>
        <p:spPr>
          <a:noFill/>
        </p:spPr>
        <p:txBody>
          <a:bodyPr/>
          <a:lstStyle/>
          <a:p>
            <a:fld id="{D399397F-FDAF-4E3F-B690-4EFA25E6B6FA}" type="slidenum">
              <a:rPr lang="en-US" smtClean="0">
                <a:solidFill>
                  <a:prstClr val="black"/>
                </a:solidFill>
              </a:rPr>
              <a:pPr/>
              <a:t>21</a:t>
            </a:fld>
            <a:endParaRPr lang="en-US" smtClean="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solidFill>
                  <a:schemeClr val="tx1"/>
                </a:solidFill>
              </a:rPr>
              <a:t>Schematic diagram showing the distribution of hazards to aircraft around explosive eruption columns of three selected frequencies.  Upper diagram is sectional view; lower diagram is plan view.  Vertical and horizontal scales are equal.</a:t>
            </a:r>
            <a:br>
              <a:rPr lang="en-US" sz="1200" b="1" dirty="0" smtClean="0">
                <a:solidFill>
                  <a:schemeClr val="tx1"/>
                </a:solidFill>
              </a:rPr>
            </a:br>
            <a:r>
              <a:rPr lang="en-US" sz="1100" b="1" dirty="0" smtClean="0">
                <a:solidFill>
                  <a:schemeClr val="tx1"/>
                </a:solidFill>
              </a:rPr>
              <a:t>Self and Walker, 1994</a:t>
            </a:r>
          </a:p>
          <a:p>
            <a:endParaRPr lang="en-US" sz="1100" b="1"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err="1" smtClean="0"/>
              <a:t>Casadevall</a:t>
            </a:r>
            <a:r>
              <a:rPr lang="en-US" sz="1100" dirty="0" smtClean="0"/>
              <a:t>, T. J., 1994:  </a:t>
            </a:r>
            <a:r>
              <a:rPr lang="en-US" sz="1100" i="1" dirty="0" smtClean="0"/>
              <a:t>Volcanic Ash and Aviation Safety: Proceedings of the First International Symposium on Volcanic Ash and Aviation Safety</a:t>
            </a:r>
            <a:r>
              <a:rPr lang="en-US" sz="1100" dirty="0" smtClean="0"/>
              <a:t>.  U.S. Geological Survey Bulletin 2047.</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r>
              <a:rPr lang="en-US" sz="1100"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p>
          <a:p>
            <a:r>
              <a:rPr lang="en-US" sz="1100" dirty="0" smtClean="0">
                <a:solidFill>
                  <a:schemeClr val="bg1"/>
                </a:solidFill>
                <a:effectLst/>
                <a:latin typeface="Arial" pitchFamily="34" charset="0"/>
                <a:cs typeface="Arial" pitchFamily="34" charset="0"/>
              </a:rPr>
              <a:t>Schematic diagram showing the distribution of hazards to aircraft around explosive eruption columns of three selected frequencies.  Upper diagram is sectional view; lower diagram is plan view.  Vertical and horizontal scales are equal.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r>
              <a:rPr lang="en-US"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 </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i="1" dirty="0" smtClean="0"/>
              <a:t>Is this slide better?     Reference – one of many in this volume:  </a:t>
            </a:r>
            <a:r>
              <a:rPr lang="en-US" sz="1600" dirty="0" err="1" smtClean="0"/>
              <a:t>Engen</a:t>
            </a:r>
            <a:r>
              <a:rPr lang="en-US" sz="1600" dirty="0" smtClean="0"/>
              <a:t>; </a:t>
            </a:r>
            <a:r>
              <a:rPr lang="en-US" sz="1600" dirty="0" err="1" smtClean="0"/>
              <a:t>Cassadevall</a:t>
            </a:r>
            <a:r>
              <a:rPr lang="en-US" sz="1600" dirty="0" smtClean="0"/>
              <a:t>; </a:t>
            </a:r>
            <a:r>
              <a:rPr lang="en-US" sz="1600" dirty="0" err="1" smtClean="0"/>
              <a:t>Simkin</a:t>
            </a:r>
            <a:r>
              <a:rPr lang="en-US" sz="1600" dirty="0" smtClean="0"/>
              <a:t>; Self and Walker; </a:t>
            </a:r>
            <a:r>
              <a:rPr lang="en-US" sz="1600" dirty="0" err="1" smtClean="0"/>
              <a:t>Prata</a:t>
            </a:r>
            <a:r>
              <a:rPr lang="en-US" sz="1600" dirty="0" smtClean="0"/>
              <a:t> and Barton, Schneider and Rose, and other articles can be found in:  </a:t>
            </a:r>
            <a:r>
              <a:rPr lang="en-US" sz="1600" dirty="0" err="1" smtClean="0"/>
              <a:t>Casadevall</a:t>
            </a:r>
            <a:r>
              <a:rPr lang="en-US" sz="1600" dirty="0" smtClean="0"/>
              <a:t>, T. J., 1994:  Volcanic Ash and Aviation Safety: Proceedings of the First International Symposium on Volcanic Ash and Aviation Safety.  U.S. Geological Survey Bulletin 2047.</a:t>
            </a:r>
          </a:p>
          <a:p>
            <a:endParaRPr lang="en-US" sz="1100" b="1" dirty="0" smtClean="0">
              <a:solidFill>
                <a:schemeClr val="tx1"/>
              </a:solidFill>
            </a:endParaRPr>
          </a:p>
          <a:p>
            <a:endParaRPr lang="en-US" sz="1100" b="1"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smtClean="0">
                <a:latin typeface="Times" pitchFamily="18" charset="0"/>
              </a:rPr>
              <a:t>Ash from Mt. Pinatubo blankets the region like snow – 11/27/1991.</a:t>
            </a:r>
          </a:p>
          <a:p>
            <a:endParaRPr lang="en-US" dirty="0" smtClean="0">
              <a:latin typeface="Times" pitchFamily="18" charset="0"/>
            </a:endParaRPr>
          </a:p>
          <a:p>
            <a:pPr eaLnBrk="1" hangingPunct="1"/>
            <a:r>
              <a:rPr lang="en-US" dirty="0" smtClean="0">
                <a:solidFill>
                  <a:schemeClr val="bg1"/>
                </a:solidFill>
              </a:rPr>
              <a:t>It can take many hours for eruptions occurring in remote regions to be recognized and assessed…while some relatively mild eruptions occurring in remote areas can even go undetected. </a:t>
            </a:r>
          </a:p>
          <a:p>
            <a:pPr eaLnBrk="1" hangingPunct="1"/>
            <a:r>
              <a:rPr lang="en-US" dirty="0" smtClean="0">
                <a:solidFill>
                  <a:schemeClr val="bg1"/>
                </a:solidFill>
              </a:rPr>
              <a:t>Volcanic ash can reach commercial flight levels (30,000 ft or above) in 5 to 10 minutes and remain airborne for several days.</a:t>
            </a:r>
          </a:p>
          <a:p>
            <a:pPr eaLnBrk="1" hangingPunct="1"/>
            <a:endParaRPr lang="en-US" dirty="0" smtClean="0">
              <a:solidFill>
                <a:schemeClr val="bg1"/>
              </a:solidFill>
            </a:endParaRPr>
          </a:p>
          <a:p>
            <a:pPr eaLnBrk="1" hangingPunct="1"/>
            <a:r>
              <a:rPr lang="en-US" sz="1200" dirty="0" smtClean="0"/>
              <a:t>Weak eruptions, spreading (optical thinning) of the plume, or background non-volcanic clouds can significantly reduce the visible satellite signature, making it quite difficult to correctly discern the ash cloud.</a:t>
            </a:r>
          </a:p>
          <a:p>
            <a:pPr eaLnBrk="1" hangingPunct="1"/>
            <a:r>
              <a:rPr lang="en-US" sz="1200" dirty="0" smtClean="0"/>
              <a:t>Wide variability in composition and structure of ash can also cause various detection problems.</a:t>
            </a:r>
          </a:p>
          <a:p>
            <a:pPr eaLnBrk="1" hangingPunct="1"/>
            <a:r>
              <a:rPr lang="en-US" sz="1200" dirty="0" smtClean="0"/>
              <a:t>Ash cloud height can be a particularly tricky problem, especially when the plume is optically thin. </a:t>
            </a:r>
          </a:p>
          <a:p>
            <a:pPr eaLnBrk="1" hangingPunct="1"/>
            <a:r>
              <a:rPr lang="en-US" sz="1200" dirty="0" smtClean="0"/>
              <a:t>Aircraft radar is ineffective in locating ash clouds.</a:t>
            </a:r>
          </a:p>
          <a:p>
            <a:pPr eaLnBrk="1" hangingPunct="1"/>
            <a:endParaRPr lang="en-US" dirty="0" smtClean="0">
              <a:solidFill>
                <a:schemeClr val="bg1"/>
              </a:solidFill>
            </a:endParaRPr>
          </a:p>
          <a:p>
            <a:pPr eaLnBrk="1" hangingPunct="1"/>
            <a:endParaRPr lang="en-US" dirty="0" smtClean="0">
              <a:latin typeface="Times" pitchFamily="18" charset="0"/>
            </a:endParaRPr>
          </a:p>
        </p:txBody>
      </p:sp>
      <p:sp>
        <p:nvSpPr>
          <p:cNvPr id="94212" name="Slide Number Placeholder 3"/>
          <p:cNvSpPr>
            <a:spLocks noGrp="1"/>
          </p:cNvSpPr>
          <p:nvPr>
            <p:ph type="sldNum" sz="quarter" idx="5"/>
          </p:nvPr>
        </p:nvSpPr>
        <p:spPr>
          <a:noFill/>
        </p:spPr>
        <p:txBody>
          <a:bodyPr/>
          <a:lstStyle/>
          <a:p>
            <a:fld id="{DCDA8E97-2FB5-4383-8E3F-D2E4B0BB4D2F}" type="slidenum">
              <a:rPr lang="en-US" smtClean="0">
                <a:solidFill>
                  <a:prstClr val="black"/>
                </a:solidFill>
              </a:rPr>
              <a:pPr/>
              <a:t>23</a:t>
            </a:fld>
            <a:endParaRPr lang="en-US" smtClean="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bg1"/>
                </a:solidFill>
              </a:rPr>
              <a:t>Worldwide, nearly 500 airports lie within 100 km (62 miles) of active volcanoes.  Active Volcanoes in</a:t>
            </a:r>
            <a:r>
              <a:rPr lang="en-US" sz="1200" baseline="0" dirty="0" smtClean="0">
                <a:solidFill>
                  <a:schemeClr val="bg1"/>
                </a:solidFill>
              </a:rPr>
              <a:t> red. </a:t>
            </a:r>
            <a:endParaRPr lang="en-US" sz="1200" dirty="0" smtClean="0">
              <a:solidFill>
                <a:schemeClr val="bg1"/>
              </a:solidFill>
            </a:endParaRPr>
          </a:p>
          <a:p>
            <a:r>
              <a:rPr lang="en-US" sz="1200" b="1" dirty="0" smtClean="0"/>
              <a:t>Map : </a:t>
            </a:r>
            <a:r>
              <a:rPr lang="en-US" sz="1200" b="1" dirty="0" err="1" smtClean="0"/>
              <a:t>Topinka</a:t>
            </a:r>
            <a:r>
              <a:rPr lang="en-US" sz="1200" b="1" dirty="0" smtClean="0"/>
              <a:t>, USGS 1997</a:t>
            </a:r>
            <a:endParaRPr lang="en-US" dirty="0"/>
          </a:p>
        </p:txBody>
      </p:sp>
      <p:sp>
        <p:nvSpPr>
          <p:cNvPr id="4" name="Slide Number Placeholder 3"/>
          <p:cNvSpPr>
            <a:spLocks noGrp="1"/>
          </p:cNvSpPr>
          <p:nvPr>
            <p:ph type="sldNum" sz="quarter" idx="10"/>
          </p:nvPr>
        </p:nvSpPr>
        <p:spPr/>
        <p:txBody>
          <a:bodyPr/>
          <a:lstStyle/>
          <a:p>
            <a:fld id="{3020AEB5-BAE0-4C32-A5F0-D3053EB2B328}" type="slidenum">
              <a:rPr lang="en-US" smtClean="0">
                <a:solidFill>
                  <a:prstClr val="black"/>
                </a:solidFill>
              </a:rPr>
              <a:p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r>
              <a:rPr lang="en-US" smtClean="0">
                <a:latin typeface="Times" pitchFamily="18" charset="0"/>
              </a:rPr>
              <a:t>There are over a hundred active volcanoes in the North Pacific region (about 20% of the world’s active volcanoes).</a:t>
            </a:r>
          </a:p>
        </p:txBody>
      </p:sp>
      <p:sp>
        <p:nvSpPr>
          <p:cNvPr id="96260" name="Slide Number Placeholder 3"/>
          <p:cNvSpPr>
            <a:spLocks noGrp="1"/>
          </p:cNvSpPr>
          <p:nvPr>
            <p:ph type="sldNum" sz="quarter" idx="5"/>
          </p:nvPr>
        </p:nvSpPr>
        <p:spPr>
          <a:noFill/>
        </p:spPr>
        <p:txBody>
          <a:bodyPr/>
          <a:lstStyle/>
          <a:p>
            <a:fld id="{B9037588-2411-4B46-A0CD-E3C9B71E8448}" type="slidenum">
              <a:rPr lang="en-US" smtClean="0">
                <a:solidFill>
                  <a:prstClr val="black"/>
                </a:solidFill>
              </a:rPr>
              <a:pPr/>
              <a:t>25</a:t>
            </a:fld>
            <a:endParaRPr lang="en-US" smtClean="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dirty="0" smtClean="0">
                <a:latin typeface="Times" pitchFamily="18" charset="0"/>
              </a:rPr>
              <a:t>Common flight routes near or over this highly active volcanic region.   One can easily see the need for advanced observations and forecasting of volcanic plume movement. </a:t>
            </a:r>
          </a:p>
        </p:txBody>
      </p:sp>
      <p:sp>
        <p:nvSpPr>
          <p:cNvPr id="97284" name="Slide Number Placeholder 3"/>
          <p:cNvSpPr>
            <a:spLocks noGrp="1"/>
          </p:cNvSpPr>
          <p:nvPr>
            <p:ph type="sldNum" sz="quarter" idx="5"/>
          </p:nvPr>
        </p:nvSpPr>
        <p:spPr>
          <a:noFill/>
        </p:spPr>
        <p:txBody>
          <a:bodyPr/>
          <a:lstStyle/>
          <a:p>
            <a:fld id="{5E284646-3418-4A75-8C5E-81FE1BB27431}" type="slidenum">
              <a:rPr lang="en-US" smtClean="0">
                <a:solidFill>
                  <a:prstClr val="black"/>
                </a:solidFill>
              </a:rPr>
              <a:pPr/>
              <a:t>26</a:t>
            </a:fld>
            <a:endParaRPr lang="en-US" smtClean="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eaLnBrk="1" hangingPunct="1"/>
            <a:r>
              <a:rPr lang="en-US" sz="1200" dirty="0" smtClean="0">
                <a:solidFill>
                  <a:schemeClr val="bg1"/>
                </a:solidFill>
              </a:rPr>
              <a:t>In addition to posing a hazard to in-flight aircraft,   volcanic ash can disrupt airport operations with local to global consequences for both life and commerce. </a:t>
            </a:r>
          </a:p>
          <a:p>
            <a:pPr eaLnBrk="1" hangingPunct="1"/>
            <a:endParaRPr lang="en-US" sz="1200" dirty="0" smtClean="0">
              <a:solidFill>
                <a:schemeClr val="bg1"/>
              </a:solidFill>
            </a:endParaRPr>
          </a:p>
          <a:p>
            <a:pPr eaLnBrk="1" hangingPunct="1"/>
            <a:r>
              <a:rPr lang="en-US" sz="1200" dirty="0" smtClean="0">
                <a:solidFill>
                  <a:schemeClr val="bg1"/>
                </a:solidFill>
              </a:rPr>
              <a:t>Worldwide, nearly 500 airports lie within 100 km (62 miles) of active volcanoes. </a:t>
            </a:r>
          </a:p>
          <a:p>
            <a:pPr eaLnBrk="1" hangingPunct="1"/>
            <a:r>
              <a:rPr lang="en-US" sz="1200" dirty="0" smtClean="0">
                <a:solidFill>
                  <a:schemeClr val="bg1"/>
                </a:solidFill>
              </a:rPr>
              <a:t>The primary volcanic hazard to airports is </a:t>
            </a:r>
            <a:r>
              <a:rPr lang="en-US" sz="1200" dirty="0" err="1" smtClean="0">
                <a:solidFill>
                  <a:schemeClr val="bg1"/>
                </a:solidFill>
              </a:rPr>
              <a:t>ashfall</a:t>
            </a:r>
            <a:r>
              <a:rPr lang="en-US" sz="1200" dirty="0" smtClean="0">
                <a:solidFill>
                  <a:schemeClr val="bg1"/>
                </a:solidFill>
              </a:rPr>
              <a:t>, which causes not only loss of visibility and slippery runways, but structural damage and contamination to ground systems and stored aircraft along with slippery runways. </a:t>
            </a:r>
          </a:p>
          <a:p>
            <a:pPr eaLnBrk="1" hangingPunct="1"/>
            <a:endParaRPr lang="en-US" sz="1200" dirty="0" smtClean="0">
              <a:solidFill>
                <a:schemeClr val="bg1"/>
              </a:solidFill>
            </a:endParaRPr>
          </a:p>
          <a:p>
            <a:pPr eaLnBrk="1" hangingPunct="1"/>
            <a:r>
              <a:rPr lang="en-US" sz="1200" dirty="0" smtClean="0">
                <a:solidFill>
                  <a:schemeClr val="bg1"/>
                </a:solidFill>
              </a:rPr>
              <a:t>Ash in airspace around airports has damaged in-flight aircraft and caused airport closures that can involve loss of alternate landing sites.  </a:t>
            </a:r>
          </a:p>
          <a:p>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p:txBody>
      </p:sp>
      <p:sp>
        <p:nvSpPr>
          <p:cNvPr id="98308" name="Slide Number Placeholder 3"/>
          <p:cNvSpPr>
            <a:spLocks noGrp="1"/>
          </p:cNvSpPr>
          <p:nvPr>
            <p:ph type="sldNum" sz="quarter" idx="5"/>
          </p:nvPr>
        </p:nvSpPr>
        <p:spPr>
          <a:noFill/>
        </p:spPr>
        <p:txBody>
          <a:bodyPr/>
          <a:lstStyle/>
          <a:p>
            <a:fld id="{6B76E54A-82E0-4280-A438-1ADC14F9C402}" type="slidenum">
              <a:rPr lang="en-US" smtClean="0">
                <a:solidFill>
                  <a:prstClr val="black"/>
                </a:solidFill>
              </a:rPr>
              <a:pPr/>
              <a:t>27</a:t>
            </a:fld>
            <a:endParaRPr lang="en-US" smtClean="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 Observatories are a very important resource for</a:t>
            </a:r>
            <a:r>
              <a:rPr lang="en-US" baseline="0" dirty="0" smtClean="0"/>
              <a:t> </a:t>
            </a:r>
            <a:r>
              <a:rPr lang="en-US" b="1" baseline="0" dirty="0" smtClean="0"/>
              <a:t>pre-eruption, eruption and post eruption</a:t>
            </a:r>
            <a:r>
              <a:rPr lang="en-US" baseline="0" dirty="0" smtClean="0"/>
              <a:t> monitoring.  </a:t>
            </a:r>
            <a:r>
              <a:rPr lang="en-US" dirty="0" smtClean="0">
                <a:solidFill>
                  <a:schemeClr val="bg1"/>
                </a:solidFill>
              </a:rPr>
              <a:t>Volcano Observatories (VO) also coordinate with the Volcanic Ash Advisory Centers (VAACs) which in turn coordinate with the Meteorological Watch Office (MWO) and on to the Weather Forecast Offices (WFO) and Center Weather Service Units.  More about the </a:t>
            </a:r>
            <a:r>
              <a:rPr lang="en-US" dirty="0" err="1" smtClean="0">
                <a:solidFill>
                  <a:schemeClr val="bg1"/>
                </a:solidFill>
              </a:rPr>
              <a:t>Vos</a:t>
            </a:r>
            <a:r>
              <a:rPr lang="en-US" dirty="0" smtClean="0">
                <a:solidFill>
                  <a:schemeClr val="bg1"/>
                </a:solidFill>
              </a:rPr>
              <a:t> in</a:t>
            </a:r>
            <a:r>
              <a:rPr lang="en-US" baseline="0" dirty="0" smtClean="0">
                <a:solidFill>
                  <a:schemeClr val="bg1"/>
                </a:solidFill>
              </a:rPr>
              <a:t> Part 2.</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Volcanic Ash Advisory Centers (VAACs) monitor Volcanic Ash plumes with in their assigned airspace. Each VAAC is responsible for providing Volcanic Ash Advisories (VAA) whenever an volcanic event occurs in their area of responsibility. </a:t>
            </a:r>
            <a:r>
              <a:rPr lang="en-US" dirty="0" smtClean="0">
                <a:solidFill>
                  <a:schemeClr val="bg1"/>
                </a:solidFill>
              </a:rPr>
              <a:t>VAACs also coordinate with other agencies such as FAA, USAF, adjacent VAACs etc.  More about the VAACs in Part 2.</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Outline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Other ways to reduce Aircraft/Airport</a:t>
            </a:r>
            <a:r>
              <a:rPr lang="en-US" baseline="0" dirty="0" smtClean="0"/>
              <a:t> impact.</a:t>
            </a:r>
          </a:p>
          <a:p>
            <a:pPr eaLnBrk="1" hangingPunct="1"/>
            <a:r>
              <a:rPr lang="en-US" dirty="0" smtClean="0">
                <a:solidFill>
                  <a:schemeClr val="bg1"/>
                </a:solidFill>
              </a:rPr>
              <a:t>(Fore)warning of imminent volcanic eruptions and hazards can reduce operational disruptions at airports. Methods include:</a:t>
            </a:r>
          </a:p>
          <a:p>
            <a:pPr eaLnBrk="1" hangingPunct="1"/>
            <a:r>
              <a:rPr lang="en-US" dirty="0" smtClean="0">
                <a:solidFill>
                  <a:schemeClr val="bg1"/>
                </a:solidFill>
              </a:rPr>
              <a:t>Better real-time detection of explosive volcanic activity. </a:t>
            </a:r>
          </a:p>
          <a:p>
            <a:pPr eaLnBrk="1" hangingPunct="1"/>
            <a:r>
              <a:rPr lang="en-US" dirty="0" smtClean="0">
                <a:solidFill>
                  <a:schemeClr val="bg1"/>
                </a:solidFill>
              </a:rPr>
              <a:t>Forecasts modeling of ash-plume paths (PUFF and/or HYSPLIT).</a:t>
            </a:r>
          </a:p>
          <a:p>
            <a:pPr eaLnBrk="1" hangingPunct="1"/>
            <a:r>
              <a:rPr lang="en-US" dirty="0" smtClean="0">
                <a:solidFill>
                  <a:schemeClr val="bg1"/>
                </a:solidFill>
              </a:rPr>
              <a:t>Detection of ash plumes using ground-based Doppler RADAR.</a:t>
            </a: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3600" dirty="0" smtClean="0">
                <a:solidFill>
                  <a:srgbClr val="FFFF00"/>
                </a:solidFill>
                <a:effectLst>
                  <a:outerShdw blurRad="38100" dist="38100" dir="2700000" algn="tl">
                    <a:srgbClr val="000000">
                      <a:alpha val="43137"/>
                    </a:srgbClr>
                  </a:outerShdw>
                </a:effectLst>
              </a:rPr>
              <a:t>Global</a:t>
            </a:r>
            <a:r>
              <a:rPr lang="en-US" sz="3600" dirty="0" smtClean="0"/>
              <a:t> </a:t>
            </a:r>
            <a:r>
              <a:rPr lang="en-US" sz="3600" dirty="0" smtClean="0">
                <a:solidFill>
                  <a:schemeClr val="bg1"/>
                </a:solidFill>
              </a:rPr>
              <a:t>coverage.  Allows for tracking of the plume both during the </a:t>
            </a:r>
            <a:r>
              <a:rPr lang="en-US" sz="3600" dirty="0" smtClean="0">
                <a:solidFill>
                  <a:srgbClr val="FFFF00"/>
                </a:solidFill>
              </a:rPr>
              <a:t>day</a:t>
            </a:r>
            <a:r>
              <a:rPr lang="en-US" sz="3600" dirty="0" smtClean="0"/>
              <a:t> </a:t>
            </a:r>
            <a:r>
              <a:rPr lang="en-US" sz="3600" dirty="0" smtClean="0">
                <a:solidFill>
                  <a:schemeClr val="bg1"/>
                </a:solidFill>
              </a:rPr>
              <a:t>and at </a:t>
            </a:r>
            <a:r>
              <a:rPr lang="en-US" sz="3600" dirty="0" smtClean="0">
                <a:solidFill>
                  <a:srgbClr val="FFFF00"/>
                </a:solidFill>
              </a:rPr>
              <a:t>night</a:t>
            </a:r>
            <a:r>
              <a:rPr lang="en-US" sz="3600" dirty="0" smtClean="0"/>
              <a:t>.</a:t>
            </a:r>
          </a:p>
          <a:p>
            <a:pPr lvl="1"/>
            <a:r>
              <a:rPr lang="en-US" sz="3200" dirty="0" smtClean="0">
                <a:solidFill>
                  <a:schemeClr val="bg1"/>
                </a:solidFill>
              </a:rPr>
              <a:t>Provides information in remote locations and</a:t>
            </a:r>
            <a:r>
              <a:rPr lang="en-US" sz="3200" baseline="0" dirty="0" smtClean="0">
                <a:solidFill>
                  <a:schemeClr val="bg1"/>
                </a:solidFill>
              </a:rPr>
              <a:t> c</a:t>
            </a:r>
            <a:r>
              <a:rPr lang="en-US" sz="3200" dirty="0" smtClean="0">
                <a:solidFill>
                  <a:schemeClr val="bg1"/>
                </a:solidFill>
              </a:rPr>
              <a:t>an be used in conjunction with other information to determine plume height and probable plume movement.</a:t>
            </a:r>
          </a:p>
          <a:p>
            <a:endParaRPr lang="en-US" dirty="0"/>
          </a:p>
        </p:txBody>
      </p:sp>
      <p:sp>
        <p:nvSpPr>
          <p:cNvPr id="4" name="Slide Number Placeholder 3"/>
          <p:cNvSpPr>
            <a:spLocks noGrp="1"/>
          </p:cNvSpPr>
          <p:nvPr>
            <p:ph type="sldNum" sz="quarter" idx="10"/>
          </p:nvPr>
        </p:nvSpPr>
        <p:spPr/>
        <p:txBody>
          <a:bodyPr/>
          <a:lstStyle/>
          <a:p>
            <a:fld id="{3020AEB5-BAE0-4C32-A5F0-D3053EB2B328}" type="slidenum">
              <a:rPr lang="en-US" smtClean="0">
                <a:solidFill>
                  <a:prstClr val="black"/>
                </a:solidFill>
              </a:rPr>
              <a:pPr/>
              <a:t>32</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r>
              <a:rPr lang="en-US" dirty="0" smtClean="0">
                <a:latin typeface="Times" pitchFamily="18" charset="0"/>
              </a:rPr>
              <a:t>We</a:t>
            </a:r>
            <a:r>
              <a:rPr lang="en-US" baseline="0" dirty="0" smtClean="0">
                <a:latin typeface="Times" pitchFamily="18" charset="0"/>
              </a:rPr>
              <a:t> are going to (briefly) cover ash and aerosol detection (here we refer mostly to detection of SO2).  The reasoning:  many eruptions have both ash and aerosol.  There are examples in the research arena that show cases where the ash plume and aerosol plume split, but there are far too few studies that have in-situ observations to confirm that there is no ash where an SO2 signature is found and no SO2 where an ash signature is found.  So getting back to the question of how much ash/aerosol poses a problem. – What is the stance of the VAACS?</a:t>
            </a:r>
            <a:endParaRPr lang="en-US" dirty="0" smtClean="0">
              <a:latin typeface="Times" pitchFamily="18" charset="0"/>
            </a:endParaRPr>
          </a:p>
        </p:txBody>
      </p:sp>
      <p:sp>
        <p:nvSpPr>
          <p:cNvPr id="99332" name="Slide Number Placeholder 3"/>
          <p:cNvSpPr>
            <a:spLocks noGrp="1"/>
          </p:cNvSpPr>
          <p:nvPr>
            <p:ph type="sldNum" sz="quarter" idx="5"/>
          </p:nvPr>
        </p:nvSpPr>
        <p:spPr>
          <a:noFill/>
        </p:spPr>
        <p:txBody>
          <a:bodyPr/>
          <a:lstStyle/>
          <a:p>
            <a:fld id="{F561AC89-BA35-4955-A343-280CEAD19016}" type="slidenum">
              <a:rPr lang="en-US" smtClean="0">
                <a:solidFill>
                  <a:prstClr val="black"/>
                </a:solidFill>
              </a:rPr>
              <a:pPr/>
              <a:t>33</a:t>
            </a:fld>
            <a:endParaRPr lang="en-US" smtClean="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34</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35</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36</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Times" pitchFamily="18" charset="0"/>
              </a:rPr>
              <a:t>Artist’s depiction of GOES N – Allan Kung, for NASA NOAA – GOES N Fact Sheet (2006) </a:t>
            </a:r>
          </a:p>
          <a:p>
            <a:pPr eaLnBrk="1" hangingPunct="1"/>
            <a:endParaRPr lang="en-US" sz="1200" dirty="0" smtClean="0">
              <a:solidFill>
                <a:srgbClr val="FF0000"/>
              </a:solidFill>
            </a:endParaRPr>
          </a:p>
          <a:p>
            <a:pPr eaLnBrk="1" hangingPunct="1"/>
            <a:r>
              <a:rPr lang="en-US" sz="1200" dirty="0" smtClean="0">
                <a:solidFill>
                  <a:srgbClr val="FF0000"/>
                </a:solidFill>
              </a:rPr>
              <a:t>Quick and efficient detection of an eruption (ash) plume</a:t>
            </a:r>
          </a:p>
          <a:p>
            <a:pPr eaLnBrk="1" hangingPunct="1"/>
            <a:r>
              <a:rPr lang="en-US" sz="1200" dirty="0" smtClean="0">
                <a:solidFill>
                  <a:srgbClr val="FF0000"/>
                </a:solidFill>
              </a:rPr>
              <a:t>Monitoring of the thermal energy emitted from the volcano</a:t>
            </a:r>
          </a:p>
          <a:p>
            <a:pPr eaLnBrk="1" hangingPunct="1"/>
            <a:r>
              <a:rPr lang="en-US" sz="1200" dirty="0" smtClean="0">
                <a:solidFill>
                  <a:srgbClr val="FF0000"/>
                </a:solidFill>
              </a:rPr>
              <a:t>Mapping of the surface deformation of a volcano, including topography and topographic change. </a:t>
            </a:r>
          </a:p>
          <a:p>
            <a:pPr eaLnBrk="1" hangingPunct="1"/>
            <a:endParaRPr lang="en-US" sz="1200" dirty="0" smtClean="0">
              <a:solidFill>
                <a:srgbClr val="FF0000"/>
              </a:solidFill>
            </a:endParaRPr>
          </a:p>
          <a:p>
            <a:pPr eaLnBrk="1" hangingPunct="1"/>
            <a:r>
              <a:rPr lang="en-US" sz="1200" dirty="0" smtClean="0">
                <a:solidFill>
                  <a:srgbClr val="FF0000"/>
                </a:solidFill>
              </a:rPr>
              <a:t>Producing temporal and spatial distribution of ash and gases produced a volcanic eruption</a:t>
            </a:r>
          </a:p>
          <a:p>
            <a:pPr eaLnBrk="1" hangingPunct="1"/>
            <a:r>
              <a:rPr lang="en-US" sz="1200" dirty="0" smtClean="0">
                <a:solidFill>
                  <a:srgbClr val="FF0000"/>
                </a:solidFill>
              </a:rPr>
              <a:t>Contributing to a “baseline” data set for quantifying future changes in a give volcano</a:t>
            </a:r>
          </a:p>
          <a:p>
            <a:pPr eaLnBrk="1" hangingPunct="1"/>
            <a:r>
              <a:rPr lang="en-US" sz="1200" dirty="0" smtClean="0">
                <a:solidFill>
                  <a:srgbClr val="FF0000"/>
                </a:solidFill>
              </a:rPr>
              <a:t>Contributing to a “model” data set that can produce future movement of ash or gases</a:t>
            </a:r>
          </a:p>
        </p:txBody>
      </p:sp>
      <p:sp>
        <p:nvSpPr>
          <p:cNvPr id="100356" name="Slide Number Placeholder 3"/>
          <p:cNvSpPr>
            <a:spLocks noGrp="1"/>
          </p:cNvSpPr>
          <p:nvPr>
            <p:ph type="sldNum" sz="quarter" idx="5"/>
          </p:nvPr>
        </p:nvSpPr>
        <p:spPr>
          <a:noFill/>
        </p:spPr>
        <p:txBody>
          <a:bodyPr/>
          <a:lstStyle/>
          <a:p>
            <a:fld id="{3C654D47-F608-40BB-AF16-A96CD61A19DC}" type="slidenum">
              <a:rPr lang="en-US" smtClean="0">
                <a:solidFill>
                  <a:prstClr val="black"/>
                </a:solidFill>
              </a:rPr>
              <a:pPr/>
              <a:t>37</a:t>
            </a:fld>
            <a:endParaRPr lang="en-US" smtClean="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38</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PCI example and explanation:  http://rammb.cira.colostate.edu/quarterly_reports/2qtr01/poes.htm </a:t>
            </a:r>
          </a:p>
          <a:p>
            <a:endParaRPr lang="en-US" dirty="0" smtClean="0"/>
          </a:p>
          <a:p>
            <a:endParaRPr lang="en-US" dirty="0" smtClean="0"/>
          </a:p>
          <a:p>
            <a:endParaRPr lang="en-US" dirty="0" smtClean="0"/>
          </a:p>
          <a:p>
            <a:endParaRPr lang="en-US" dirty="0" smtClean="0"/>
          </a:p>
          <a:p>
            <a:r>
              <a:rPr lang="en-US" dirty="0" smtClean="0"/>
              <a:t>Also give other PCI example for </a:t>
            </a:r>
            <a:r>
              <a:rPr lang="en-US" dirty="0" err="1" smtClean="0"/>
              <a:t>Okmok</a:t>
            </a:r>
            <a:r>
              <a:rPr lang="en-US" baseline="0" dirty="0" smtClean="0"/>
              <a:t> from Don Hillger.</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39</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GOES Project – NASA GSFO May 9,</a:t>
            </a:r>
            <a:r>
              <a:rPr lang="en-US" baseline="0" dirty="0" smtClean="0"/>
              <a:t> 2008</a:t>
            </a:r>
          </a:p>
          <a:p>
            <a:endParaRPr lang="en-US" baseline="0" dirty="0" smtClean="0"/>
          </a:p>
          <a:p>
            <a:r>
              <a:rPr lang="en-US" baseline="0" dirty="0" smtClean="0"/>
              <a:t>GOES 12, 1445Z</a:t>
            </a:r>
          </a:p>
          <a:p>
            <a:r>
              <a:rPr lang="en-US" baseline="0" dirty="0" err="1" smtClean="0"/>
              <a:t>Chaiten</a:t>
            </a:r>
            <a:r>
              <a:rPr lang="en-US" baseline="0" dirty="0" smtClean="0"/>
              <a:t> Volcano</a:t>
            </a:r>
            <a:r>
              <a:rPr lang="en-US" baseline="0" smtClean="0"/>
              <a:t>, Chile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40</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Times" pitchFamily="18" charset="0"/>
              </a:rPr>
              <a:t>Chile’s </a:t>
            </a:r>
            <a:r>
              <a:rPr lang="en-US" dirty="0" err="1" smtClean="0">
                <a:latin typeface="Times" pitchFamily="18" charset="0"/>
              </a:rPr>
              <a:t>Chaitén</a:t>
            </a:r>
            <a:r>
              <a:rPr lang="en-US" dirty="0" smtClean="0">
                <a:latin typeface="Times" pitchFamily="18" charset="0"/>
              </a:rPr>
              <a:t> volcano, May 3, 2008 is erupting with lava, ash—and lightning </a:t>
            </a:r>
          </a:p>
          <a:p>
            <a:r>
              <a:rPr lang="en-US" dirty="0" smtClean="0">
                <a:latin typeface="Times" pitchFamily="18" charset="0"/>
              </a:rPr>
              <a:t>Photo by Carlos Gutierrez</a:t>
            </a:r>
          </a:p>
          <a:p>
            <a:endParaRPr lang="en-US" dirty="0" smtClean="0">
              <a:latin typeface="Times" pitchFamily="18" charset="0"/>
            </a:endParaRPr>
          </a:p>
          <a:p>
            <a:pPr eaLnBrk="1" hangingPunct="1">
              <a:defRPr/>
            </a:pPr>
            <a:r>
              <a:rPr lang="en-US" dirty="0" smtClean="0">
                <a:solidFill>
                  <a:schemeClr val="bg1"/>
                </a:solidFill>
              </a:rPr>
              <a:t>Volcanic eruptions</a:t>
            </a:r>
            <a:r>
              <a:rPr lang="en-US" dirty="0" smtClean="0"/>
              <a:t> with plumes of drifting ash </a:t>
            </a:r>
            <a:r>
              <a:rPr lang="en-US" dirty="0" smtClean="0">
                <a:solidFill>
                  <a:schemeClr val="bg1"/>
                </a:solidFill>
              </a:rPr>
              <a:t>clouds</a:t>
            </a:r>
            <a:r>
              <a:rPr lang="en-US" dirty="0" smtClean="0"/>
              <a:t> </a:t>
            </a:r>
            <a:r>
              <a:rPr lang="en-US" dirty="0" smtClean="0">
                <a:solidFill>
                  <a:schemeClr val="bg1"/>
                </a:solidFill>
              </a:rPr>
              <a:t>not only cau</a:t>
            </a:r>
            <a:r>
              <a:rPr lang="en-US" dirty="0" smtClean="0">
                <a:solidFill>
                  <a:schemeClr val="tx1">
                    <a:lumMod val="95000"/>
                  </a:schemeClr>
                </a:solidFill>
              </a:rPr>
              <a:t>se</a:t>
            </a:r>
            <a:r>
              <a:rPr lang="en-US" dirty="0" smtClean="0"/>
              <a:t> substantial delays in </a:t>
            </a:r>
            <a:r>
              <a:rPr lang="en-US" dirty="0" smtClean="0">
                <a:solidFill>
                  <a:schemeClr val="bg1"/>
                </a:solidFill>
              </a:rPr>
              <a:t>flight operations a</a:t>
            </a:r>
            <a:r>
              <a:rPr lang="en-US" dirty="0" smtClean="0"/>
              <a:t>round the world, but can </a:t>
            </a:r>
            <a:r>
              <a:rPr lang="en-US" dirty="0" smtClean="0">
                <a:solidFill>
                  <a:schemeClr val="bg1"/>
                </a:solidFill>
              </a:rPr>
              <a:t>also produce significant</a:t>
            </a:r>
            <a:r>
              <a:rPr lang="en-US" dirty="0" smtClean="0"/>
              <a:t> damage to both </a:t>
            </a:r>
            <a:r>
              <a:rPr lang="en-US" dirty="0" smtClean="0">
                <a:solidFill>
                  <a:schemeClr val="bg1"/>
                </a:solidFill>
              </a:rPr>
              <a:t>aircraft and equipment.</a:t>
            </a:r>
          </a:p>
          <a:p>
            <a:pPr eaLnBrk="1" hangingPunct="1">
              <a:defRPr/>
            </a:pPr>
            <a:r>
              <a:rPr lang="en-US" dirty="0" smtClean="0">
                <a:solidFill>
                  <a:schemeClr val="bg1"/>
                </a:solidFill>
              </a:rPr>
              <a:t>In addition, volcanic er</a:t>
            </a:r>
            <a:r>
              <a:rPr lang="en-US" dirty="0" smtClean="0">
                <a:solidFill>
                  <a:schemeClr val="tx1">
                    <a:lumMod val="85000"/>
                  </a:schemeClr>
                </a:solidFill>
              </a:rPr>
              <a:t>u</a:t>
            </a:r>
            <a:r>
              <a:rPr lang="en-US" dirty="0" smtClean="0"/>
              <a:t>ptions and ash </a:t>
            </a:r>
            <a:r>
              <a:rPr lang="en-US" dirty="0" smtClean="0">
                <a:solidFill>
                  <a:schemeClr val="bg1"/>
                </a:solidFill>
              </a:rPr>
              <a:t>production  can cause gr</a:t>
            </a:r>
            <a:r>
              <a:rPr lang="en-US" dirty="0" smtClean="0"/>
              <a:t>eat </a:t>
            </a:r>
            <a:r>
              <a:rPr lang="en-US" dirty="0" smtClean="0">
                <a:solidFill>
                  <a:schemeClr val="bg1"/>
                </a:solidFill>
              </a:rPr>
              <a:t>har</a:t>
            </a:r>
            <a:r>
              <a:rPr lang="en-US" dirty="0" smtClean="0">
                <a:solidFill>
                  <a:schemeClr val="tx1">
                    <a:lumMod val="85000"/>
                  </a:schemeClr>
                </a:solidFill>
              </a:rPr>
              <a:t>d</a:t>
            </a:r>
            <a:r>
              <a:rPr lang="en-US" dirty="0" smtClean="0"/>
              <a:t>ship to those local and </a:t>
            </a:r>
            <a:r>
              <a:rPr lang="en-US" dirty="0" smtClean="0">
                <a:solidFill>
                  <a:schemeClr val="bg1"/>
                </a:solidFill>
              </a:rPr>
              <a:t>regional communities</a:t>
            </a:r>
            <a:r>
              <a:rPr lang="en-US" dirty="0" smtClean="0"/>
              <a:t> which lay under the </a:t>
            </a:r>
            <a:r>
              <a:rPr lang="en-US" dirty="0" smtClean="0">
                <a:solidFill>
                  <a:schemeClr val="tx1">
                    <a:lumMod val="85000"/>
                  </a:schemeClr>
                </a:solidFill>
              </a:rPr>
              <a:t>d</a:t>
            </a:r>
            <a:r>
              <a:rPr lang="en-US" dirty="0" smtClean="0">
                <a:solidFill>
                  <a:schemeClr val="bg1"/>
                </a:solidFill>
              </a:rPr>
              <a:t>irect effects of a</a:t>
            </a:r>
            <a:r>
              <a:rPr lang="en-US" dirty="0" smtClean="0"/>
              <a:t> </a:t>
            </a:r>
            <a:r>
              <a:rPr lang="en-US" dirty="0" smtClean="0">
                <a:solidFill>
                  <a:schemeClr val="bg1"/>
                </a:solidFill>
              </a:rPr>
              <a:t>volc</a:t>
            </a:r>
            <a:r>
              <a:rPr lang="en-US" dirty="0" smtClean="0"/>
              <a:t>ano.  These effects range widely from property damage to health hazards. </a:t>
            </a:r>
          </a:p>
          <a:p>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solidFill>
                  <a:prstClr val="black"/>
                </a:solidFill>
              </a:rPr>
              <a:pPr/>
              <a:t>4</a:t>
            </a:fld>
            <a:endParaRPr lang="en-US" smtClean="0">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dirty="0" smtClean="0">
                <a:latin typeface="Times" pitchFamily="18" charset="0"/>
              </a:rPr>
              <a:t>Visible image from GOES 11 (West).  </a:t>
            </a:r>
            <a:r>
              <a:rPr lang="en-US" dirty="0" err="1" smtClean="0">
                <a:latin typeface="Times" pitchFamily="18" charset="0"/>
              </a:rPr>
              <a:t>Okmok</a:t>
            </a:r>
            <a:r>
              <a:rPr lang="en-US" dirty="0" smtClean="0">
                <a:latin typeface="Times" pitchFamily="18" charset="0"/>
              </a:rPr>
              <a:t>, August 7, 2008.  </a:t>
            </a:r>
            <a:r>
              <a:rPr lang="en-US" b="1" smtClean="0">
                <a:latin typeface="Times" pitchFamily="18" charset="0"/>
              </a:rPr>
              <a:t>(Include Visible Loop here</a:t>
            </a:r>
            <a:r>
              <a:rPr lang="en-US" b="1" smtClean="0">
                <a:latin typeface="Times" pitchFamily="18" charset="0"/>
              </a:rPr>
              <a:t>)</a:t>
            </a:r>
          </a:p>
          <a:p>
            <a:endParaRPr lang="en-US" b="1" smtClean="0">
              <a:latin typeface="Times" pitchFamily="18" charset="0"/>
            </a:endParaRPr>
          </a:p>
          <a:p>
            <a:r>
              <a:rPr lang="en-US" dirty="0" smtClean="0">
                <a:solidFill>
                  <a:srgbClr val="000000"/>
                </a:solidFill>
                <a:latin typeface="Times" pitchFamily="18" charset="0"/>
              </a:rPr>
              <a:t>Water/ice clouds can obscure volcanic cloud.  In this case, the eruption plume extended above the ambient cloud tops.</a:t>
            </a:r>
            <a:r>
              <a:rPr lang="en-US" dirty="0" smtClean="0">
                <a:latin typeface="Times" pitchFamily="18" charset="0"/>
              </a:rPr>
              <a:t> </a:t>
            </a:r>
          </a:p>
          <a:p>
            <a:r>
              <a:rPr lang="en-US" dirty="0" smtClean="0">
                <a:latin typeface="Times" pitchFamily="18" charset="0"/>
              </a:rPr>
              <a:t>Picture Date: August 07, 2008 </a:t>
            </a:r>
            <a:br>
              <a:rPr lang="en-US" dirty="0" smtClean="0">
                <a:latin typeface="Times" pitchFamily="18" charset="0"/>
              </a:rPr>
            </a:br>
            <a:r>
              <a:rPr lang="en-US" dirty="0" smtClean="0">
                <a:latin typeface="Times" pitchFamily="18" charset="0"/>
              </a:rPr>
              <a:t>Image Creator: Schneider, Dave</a:t>
            </a:r>
            <a:br>
              <a:rPr lang="en-US" dirty="0" smtClean="0">
                <a:latin typeface="Times" pitchFamily="18" charset="0"/>
              </a:rPr>
            </a:br>
            <a:r>
              <a:rPr lang="en-US" dirty="0" smtClean="0">
                <a:latin typeface="Times" pitchFamily="18" charset="0"/>
              </a:rPr>
              <a:t>Image courtesy of AVO/USGS (Alaska Volcano Observatory / U.S. Geological Survey)</a:t>
            </a:r>
          </a:p>
          <a:p>
            <a:endParaRPr lang="en-US" dirty="0" smtClean="0">
              <a:latin typeface="Times" pitchFamily="18" charset="0"/>
            </a:endParaRPr>
          </a:p>
        </p:txBody>
      </p:sp>
      <p:sp>
        <p:nvSpPr>
          <p:cNvPr id="101380" name="Slide Number Placeholder 3"/>
          <p:cNvSpPr>
            <a:spLocks noGrp="1"/>
          </p:cNvSpPr>
          <p:nvPr>
            <p:ph type="sldNum" sz="quarter" idx="5"/>
          </p:nvPr>
        </p:nvSpPr>
        <p:spPr>
          <a:noFill/>
        </p:spPr>
        <p:txBody>
          <a:bodyPr/>
          <a:lstStyle/>
          <a:p>
            <a:fld id="{62C55C74-183E-420F-BC51-4FFB02A18B9C}" type="slidenum">
              <a:rPr lang="en-US" smtClean="0">
                <a:solidFill>
                  <a:prstClr val="black"/>
                </a:solidFill>
              </a:rPr>
              <a:pPr/>
              <a:t>41</a:t>
            </a:fld>
            <a:endParaRPr lang="en-US" smtClean="0">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smtClean="0">
                <a:latin typeface="Times" pitchFamily="18" charset="0"/>
              </a:rPr>
              <a:t>Visible image Okmok from Terra-MODIS, July 13, 2008.</a:t>
            </a:r>
          </a:p>
          <a:p>
            <a:r>
              <a:rPr lang="en-US" smtClean="0">
                <a:latin typeface="Times" pitchFamily="18" charset="0"/>
              </a:rPr>
              <a:t>High resolution. Detects albedo differences.</a:t>
            </a:r>
          </a:p>
          <a:p>
            <a:r>
              <a:rPr lang="en-US" smtClean="0">
                <a:solidFill>
                  <a:srgbClr val="000000"/>
                </a:solidFill>
                <a:latin typeface="Times" pitchFamily="18" charset="0"/>
              </a:rPr>
              <a:t>Water/ice clouds or other poor visibility can obscure volcanic cloud. Daytime only use.  Ash may be difficult to discern if very low albedo. </a:t>
            </a:r>
            <a:endParaRPr lang="en-US" smtClean="0">
              <a:latin typeface="Times" pitchFamily="18" charset="0"/>
            </a:endParaRPr>
          </a:p>
          <a:p>
            <a:endParaRPr lang="en-US" smtClean="0">
              <a:latin typeface="Times" pitchFamily="18" charset="0"/>
            </a:endParaRPr>
          </a:p>
          <a:p>
            <a:endParaRPr lang="en-US" smtClean="0">
              <a:latin typeface="Times" pitchFamily="18" charset="0"/>
            </a:endParaRPr>
          </a:p>
        </p:txBody>
      </p:sp>
      <p:sp>
        <p:nvSpPr>
          <p:cNvPr id="102404" name="Slide Number Placeholder 3"/>
          <p:cNvSpPr>
            <a:spLocks noGrp="1"/>
          </p:cNvSpPr>
          <p:nvPr>
            <p:ph type="sldNum" sz="quarter" idx="5"/>
          </p:nvPr>
        </p:nvSpPr>
        <p:spPr>
          <a:noFill/>
        </p:spPr>
        <p:txBody>
          <a:bodyPr/>
          <a:lstStyle/>
          <a:p>
            <a:fld id="{312BBBF0-E259-4B7A-8A94-05E79ACC250A}" type="slidenum">
              <a:rPr lang="en-US" smtClean="0">
                <a:solidFill>
                  <a:prstClr val="black"/>
                </a:solidFill>
              </a:rPr>
              <a:pPr/>
              <a:t>42</a:t>
            </a:fld>
            <a:endParaRPr lang="en-US" smtClean="0">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r>
              <a:rPr lang="en-US" dirty="0" smtClean="0">
                <a:latin typeface="Times" pitchFamily="18" charset="0"/>
              </a:rPr>
              <a:t>NOAA 18 AVHRR Channel 4 (10.3 to 11.3 </a:t>
            </a:r>
            <a:r>
              <a:rPr lang="en-US" dirty="0" smtClean="0">
                <a:solidFill>
                  <a:schemeClr val="bg1"/>
                </a:solidFill>
                <a:latin typeface="Symbol" pitchFamily="18" charset="2"/>
              </a:rPr>
              <a:t>um) </a:t>
            </a:r>
          </a:p>
          <a:p>
            <a:r>
              <a:rPr lang="en-US" dirty="0" smtClean="0">
                <a:latin typeface="Times" pitchFamily="18" charset="0"/>
              </a:rPr>
              <a:t>Picture Date: July 13, 2008  </a:t>
            </a:r>
            <a:br>
              <a:rPr lang="en-US" dirty="0" smtClean="0">
                <a:latin typeface="Times" pitchFamily="18" charset="0"/>
              </a:rPr>
            </a:br>
            <a:r>
              <a:rPr lang="en-US" dirty="0" smtClean="0">
                <a:latin typeface="Times" pitchFamily="18" charset="0"/>
              </a:rPr>
              <a:t>Image Creator: Bailey, John</a:t>
            </a:r>
            <a:br>
              <a:rPr lang="en-US" dirty="0" smtClean="0">
                <a:latin typeface="Times" pitchFamily="18" charset="0"/>
              </a:rPr>
            </a:br>
            <a:r>
              <a:rPr lang="en-US" dirty="0" smtClean="0">
                <a:latin typeface="Times" pitchFamily="18" charset="0"/>
              </a:rPr>
              <a:t>Image courtesy of AVO/UAF-GI - Alaska Volcano Observatory / University of Alaska Fairbanks, Geophysical Institute.</a:t>
            </a:r>
          </a:p>
          <a:p>
            <a:r>
              <a:rPr lang="en-US" dirty="0" smtClean="0">
                <a:latin typeface="Times" pitchFamily="18" charset="0"/>
              </a:rPr>
              <a:t>Cloud top temperatures also indicate that ash plume may be topping out around 25, 000 feet on this day.</a:t>
            </a:r>
          </a:p>
          <a:p>
            <a:endParaRPr lang="en-US" dirty="0" smtClean="0">
              <a:latin typeface="Times" pitchFamily="18" charset="0"/>
            </a:endParaRPr>
          </a:p>
        </p:txBody>
      </p:sp>
      <p:sp>
        <p:nvSpPr>
          <p:cNvPr id="103428" name="Slide Number Placeholder 3"/>
          <p:cNvSpPr>
            <a:spLocks noGrp="1"/>
          </p:cNvSpPr>
          <p:nvPr>
            <p:ph type="sldNum" sz="quarter" idx="5"/>
          </p:nvPr>
        </p:nvSpPr>
        <p:spPr>
          <a:noFill/>
        </p:spPr>
        <p:txBody>
          <a:bodyPr/>
          <a:lstStyle/>
          <a:p>
            <a:fld id="{0582CB9A-D30C-46C4-92EB-CC73E728141E}" type="slidenum">
              <a:rPr lang="en-US" smtClean="0">
                <a:solidFill>
                  <a:prstClr val="black"/>
                </a:solidFill>
              </a:rPr>
              <a:pPr/>
              <a:t>43</a:t>
            </a:fld>
            <a:endParaRPr lang="en-US" smtClean="0">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dirty="0" smtClean="0">
                <a:latin typeface="Times" pitchFamily="18" charset="0"/>
              </a:rPr>
              <a:t>Volcanic ash does not have an emissivity of 1; that is, it does not emit as a blackbody (water</a:t>
            </a:r>
            <a:r>
              <a:rPr lang="en-US" baseline="0" dirty="0" smtClean="0">
                <a:latin typeface="Times" pitchFamily="18" charset="0"/>
              </a:rPr>
              <a:t> and ice are not ideal blackbody either)</a:t>
            </a:r>
            <a:r>
              <a:rPr lang="en-US" dirty="0" smtClean="0">
                <a:latin typeface="Times" pitchFamily="18" charset="0"/>
              </a:rPr>
              <a:t>. The emissivity at 10.7 microns is smaller than the emissivity at 12 microns. The smaller signal received at 10.7 microns (relative to the assumed blackbody) is interpreted as a cooler emitting surface. If the blackbody temperatures at 10.7 and 12.0 microns are compared, then, values at 12.0 microns are warmer. A channel difference can be used to highlight the horizontal extent of the volcanic ash.</a:t>
            </a:r>
          </a:p>
          <a:p>
            <a:r>
              <a:rPr lang="en-US" dirty="0" smtClean="0">
                <a:latin typeface="Times" pitchFamily="18" charset="0"/>
              </a:rPr>
              <a:t>A</a:t>
            </a:r>
            <a:r>
              <a:rPr lang="en-US" baseline="0" dirty="0" smtClean="0">
                <a:latin typeface="Times" pitchFamily="18" charset="0"/>
              </a:rPr>
              <a:t> temperature inversion (at the surface or on top of a cloud) will show up as a negative difference as well.</a:t>
            </a:r>
            <a:endParaRPr lang="en-US" dirty="0" smtClean="0">
              <a:latin typeface="Times" pitchFamily="18" charset="0"/>
            </a:endParaRPr>
          </a:p>
        </p:txBody>
      </p:sp>
      <p:sp>
        <p:nvSpPr>
          <p:cNvPr id="104452" name="Slide Number Placeholder 3"/>
          <p:cNvSpPr>
            <a:spLocks noGrp="1"/>
          </p:cNvSpPr>
          <p:nvPr>
            <p:ph type="sldNum" sz="quarter" idx="5"/>
          </p:nvPr>
        </p:nvSpPr>
        <p:spPr>
          <a:noFill/>
        </p:spPr>
        <p:txBody>
          <a:bodyPr/>
          <a:lstStyle/>
          <a:p>
            <a:fld id="{8E0BA351-75C6-4FB5-BF01-837536421CF6}" type="slidenum">
              <a:rPr lang="en-US" smtClean="0">
                <a:solidFill>
                  <a:prstClr val="black"/>
                </a:solidFill>
              </a:rPr>
              <a:pPr/>
              <a:t>44</a:t>
            </a:fld>
            <a:endParaRPr lang="en-US" smtClean="0">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dirty="0" smtClean="0">
                <a:latin typeface="Times" pitchFamily="18" charset="0"/>
              </a:rPr>
              <a:t>Show the faint ash cloud signature (</a:t>
            </a:r>
            <a:r>
              <a:rPr lang="en-US" b="1" dirty="0" smtClean="0">
                <a:latin typeface="Times" pitchFamily="18" charset="0"/>
              </a:rPr>
              <a:t>Blue</a:t>
            </a:r>
            <a:r>
              <a:rPr lang="en-US" dirty="0" smtClean="0">
                <a:latin typeface="Times" pitchFamily="18" charset="0"/>
              </a:rPr>
              <a:t> area moving south of Mt. </a:t>
            </a:r>
            <a:r>
              <a:rPr lang="en-US" dirty="0" err="1" smtClean="0">
                <a:latin typeface="Times" pitchFamily="18" charset="0"/>
              </a:rPr>
              <a:t>Okmok</a:t>
            </a:r>
            <a:r>
              <a:rPr lang="en-US" dirty="0" smtClean="0">
                <a:latin typeface="Times" pitchFamily="18" charset="0"/>
              </a:rPr>
              <a:t>/Umnak Island over the western tip of Unalaska Island…and out over the ocean) </a:t>
            </a:r>
          </a:p>
          <a:p>
            <a:r>
              <a:rPr lang="en-US" dirty="0" smtClean="0">
                <a:latin typeface="Times" pitchFamily="18" charset="0"/>
              </a:rPr>
              <a:t>Picture Date: July 13, 2008  </a:t>
            </a:r>
            <a:br>
              <a:rPr lang="en-US" dirty="0" smtClean="0">
                <a:latin typeface="Times" pitchFamily="18" charset="0"/>
              </a:rPr>
            </a:br>
            <a:r>
              <a:rPr lang="en-US" dirty="0" smtClean="0">
                <a:latin typeface="Times" pitchFamily="18" charset="0"/>
              </a:rPr>
              <a:t>Image </a:t>
            </a:r>
            <a:r>
              <a:rPr lang="en-US" dirty="0" err="1" smtClean="0">
                <a:latin typeface="Times" pitchFamily="18" charset="0"/>
              </a:rPr>
              <a:t>CreatorBailey</a:t>
            </a:r>
            <a:r>
              <a:rPr lang="en-US" dirty="0" smtClean="0">
                <a:latin typeface="Times" pitchFamily="18" charset="0"/>
              </a:rPr>
              <a:t>, John</a:t>
            </a:r>
            <a:br>
              <a:rPr lang="en-US" dirty="0" smtClean="0">
                <a:latin typeface="Times" pitchFamily="18" charset="0"/>
              </a:rPr>
            </a:br>
            <a:r>
              <a:rPr lang="en-US" dirty="0" smtClean="0">
                <a:latin typeface="Times" pitchFamily="18" charset="0"/>
              </a:rPr>
              <a:t>Image courtesy of the AVO/UAF-GI (The Alaska Volcano Observatory / University of Alaska Fairbanks, Geophysical Institute)</a:t>
            </a:r>
          </a:p>
          <a:p>
            <a:endParaRPr lang="en-US" dirty="0" smtClean="0">
              <a:latin typeface="Times" pitchFamily="18" charset="0"/>
            </a:endParaRPr>
          </a:p>
          <a:p>
            <a:endParaRPr lang="en-US" dirty="0" smtClean="0">
              <a:latin typeface="Times" pitchFamily="18" charset="0"/>
            </a:endParaRPr>
          </a:p>
        </p:txBody>
      </p:sp>
      <p:sp>
        <p:nvSpPr>
          <p:cNvPr id="105476" name="Slide Number Placeholder 3"/>
          <p:cNvSpPr>
            <a:spLocks noGrp="1"/>
          </p:cNvSpPr>
          <p:nvPr>
            <p:ph type="sldNum" sz="quarter" idx="5"/>
          </p:nvPr>
        </p:nvSpPr>
        <p:spPr>
          <a:noFill/>
        </p:spPr>
        <p:txBody>
          <a:bodyPr/>
          <a:lstStyle/>
          <a:p>
            <a:fld id="{ACB0BF13-9AF4-4A18-B59B-7B8EDDE038FB}" type="slidenum">
              <a:rPr lang="en-US" smtClean="0">
                <a:solidFill>
                  <a:prstClr val="black"/>
                </a:solidFill>
              </a:rPr>
              <a:pPr/>
              <a:t>45</a:t>
            </a:fld>
            <a:endParaRPr lang="en-US" smtClean="0">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Volcanic ash analysis for 1845 UTC on 20 December 2000.  Analysis based on GOES multi-spectral imagery by the Satellite Analysis Branch (SAB) Washington Volcanic Ash Advisory Center (VAAC).</a:t>
            </a:r>
            <a:endParaRPr lang="en-US" i="0"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Principle Component Image 8 (PCI-8) of 17 PCIs that were generated from the 17 longer-wavelength bands of MODIS for this case: 1715 UTC on 20 December 2000.  PCI-8 contains only 0.18% of the information content in the 17 MODIS bands that went into the analysis.</a:t>
            </a:r>
          </a:p>
          <a:p>
            <a:endParaRPr lang="en-US" i="0" dirty="0" smtClean="0"/>
          </a:p>
          <a:p>
            <a:r>
              <a:rPr lang="en-US" i="0" dirty="0" smtClean="0"/>
              <a:t>How PCA (Principle </a:t>
            </a:r>
            <a:r>
              <a:rPr lang="en-US" i="0" dirty="0" err="1" smtClean="0"/>
              <a:t>Compent</a:t>
            </a:r>
            <a:r>
              <a:rPr lang="en-US" i="0" dirty="0" smtClean="0"/>
              <a:t> Analysis)</a:t>
            </a:r>
            <a:r>
              <a:rPr lang="en-US" i="0" baseline="0" dirty="0" smtClean="0"/>
              <a:t> works:  http://www.nist.gov/lispix/doc/references/PCA/MAS96/paper.html</a:t>
            </a:r>
          </a:p>
          <a:p>
            <a:endParaRPr lang="en-US" i="0" baseline="0" dirty="0" smtClean="0"/>
          </a:p>
          <a:p>
            <a:endParaRPr lang="en-US" i="0"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From Ken Pryor/Gary </a:t>
            </a:r>
            <a:r>
              <a:rPr lang="en-US" sz="1200" kern="1200" baseline="0" dirty="0" err="1" smtClean="0">
                <a:solidFill>
                  <a:schemeClr val="tx1"/>
                </a:solidFill>
                <a:latin typeface="+mn-lt"/>
                <a:ea typeface="+mn-ea"/>
                <a:cs typeface="+mn-cs"/>
              </a:rPr>
              <a:t>Ellrod</a:t>
            </a:r>
            <a:r>
              <a:rPr lang="en-US" sz="1200" kern="1200" baseline="0" dirty="0" smtClean="0">
                <a:solidFill>
                  <a:schemeClr val="tx1"/>
                </a:solidFill>
                <a:latin typeface="+mn-lt"/>
                <a:ea typeface="+mn-ea"/>
                <a:cs typeface="+mn-cs"/>
              </a:rPr>
              <a:t>.  Comparison of three-channel (</a:t>
            </a:r>
            <a:r>
              <a:rPr lang="en-US" sz="1200" kern="1200" baseline="0" dirty="0" err="1" smtClean="0">
                <a:solidFill>
                  <a:schemeClr val="tx1"/>
                </a:solidFill>
                <a:latin typeface="+mn-lt"/>
                <a:ea typeface="+mn-ea"/>
                <a:cs typeface="+mn-cs"/>
              </a:rPr>
              <a:t>Ellrod</a:t>
            </a:r>
            <a:r>
              <a:rPr lang="en-US" sz="1200" kern="1200" baseline="0" dirty="0" smtClean="0">
                <a:solidFill>
                  <a:schemeClr val="tx1"/>
                </a:solidFill>
                <a:latin typeface="+mn-lt"/>
                <a:ea typeface="+mn-ea"/>
                <a:cs typeface="+mn-cs"/>
              </a:rPr>
              <a:t>) method using GOES-12 Bands 2, 4, 6 (right) to GOES-12 visible image (left).</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From Ken Pryor/Gary </a:t>
            </a:r>
            <a:r>
              <a:rPr lang="en-US" sz="1200" kern="1200" baseline="0" dirty="0" err="1" smtClean="0">
                <a:solidFill>
                  <a:schemeClr val="tx1"/>
                </a:solidFill>
                <a:latin typeface="+mn-lt"/>
                <a:ea typeface="+mn-ea"/>
                <a:cs typeface="+mn-cs"/>
              </a:rPr>
              <a:t>Ellrod</a:t>
            </a:r>
            <a:r>
              <a:rPr lang="en-US" sz="1200" kern="1200" baseline="0" dirty="0" smtClean="0">
                <a:solidFill>
                  <a:schemeClr val="tx1"/>
                </a:solidFill>
                <a:latin typeface="+mn-lt"/>
                <a:ea typeface="+mn-ea"/>
                <a:cs typeface="+mn-cs"/>
              </a:rPr>
              <a:t>:  </a:t>
            </a:r>
            <a:r>
              <a:rPr lang="en-US" sz="1200" dirty="0" smtClean="0">
                <a:solidFill>
                  <a:schemeClr val="bg1"/>
                </a:solidFill>
              </a:rPr>
              <a:t>Combines data from the shortwave (3.9 </a:t>
            </a:r>
            <a:r>
              <a:rPr lang="en-US" sz="1200" dirty="0" err="1" smtClean="0">
                <a:solidFill>
                  <a:schemeClr val="bg1"/>
                </a:solidFill>
              </a:rPr>
              <a:t>μm</a:t>
            </a:r>
            <a:r>
              <a:rPr lang="en-US" sz="1200" dirty="0" smtClean="0">
                <a:solidFill>
                  <a:schemeClr val="bg1"/>
                </a:solidFill>
              </a:rPr>
              <a:t>) IR channel (Band 2), with two </a:t>
            </a:r>
            <a:r>
              <a:rPr lang="en-US" sz="1200" dirty="0" err="1" smtClean="0">
                <a:solidFill>
                  <a:schemeClr val="bg1"/>
                </a:solidFill>
              </a:rPr>
              <a:t>longwave</a:t>
            </a:r>
            <a:r>
              <a:rPr lang="en-US" sz="1200" dirty="0" smtClean="0">
                <a:solidFill>
                  <a:schemeClr val="bg1"/>
                </a:solidFill>
              </a:rPr>
              <a:t> window IR channels at 10.7 </a:t>
            </a:r>
            <a:r>
              <a:rPr lang="en-US" sz="1200" dirty="0" err="1" smtClean="0">
                <a:solidFill>
                  <a:schemeClr val="bg1"/>
                </a:solidFill>
              </a:rPr>
              <a:t>μm</a:t>
            </a:r>
            <a:r>
              <a:rPr lang="en-US" sz="1200" dirty="0" smtClean="0">
                <a:solidFill>
                  <a:schemeClr val="bg1"/>
                </a:solidFill>
              </a:rPr>
              <a:t> (Band 4) and either 12.0 </a:t>
            </a:r>
            <a:r>
              <a:rPr lang="en-US" sz="1200" dirty="0" err="1" smtClean="0">
                <a:solidFill>
                  <a:schemeClr val="bg1"/>
                </a:solidFill>
              </a:rPr>
              <a:t>μm</a:t>
            </a:r>
            <a:r>
              <a:rPr lang="en-US" sz="1200" dirty="0" smtClean="0">
                <a:solidFill>
                  <a:schemeClr val="bg1"/>
                </a:solidFill>
              </a:rPr>
              <a:t> (Band 5 on GOES-11) or 13.3 </a:t>
            </a:r>
            <a:r>
              <a:rPr lang="en-US" sz="1200" dirty="0" err="1" smtClean="0">
                <a:solidFill>
                  <a:schemeClr val="bg1"/>
                </a:solidFill>
              </a:rPr>
              <a:t>μm</a:t>
            </a:r>
            <a:r>
              <a:rPr lang="en-US" sz="1200" dirty="0" smtClean="0">
                <a:solidFill>
                  <a:schemeClr val="bg1"/>
                </a:solidFill>
              </a:rPr>
              <a:t> (Band 6 on GOES-12 and beyond) (</a:t>
            </a:r>
            <a:r>
              <a:rPr lang="en-US" sz="1200" dirty="0" err="1" smtClean="0">
                <a:solidFill>
                  <a:schemeClr val="bg1"/>
                </a:solidFill>
              </a:rPr>
              <a:t>Ellrod</a:t>
            </a:r>
            <a:r>
              <a:rPr lang="en-US" sz="1200" dirty="0" smtClean="0">
                <a:solidFill>
                  <a:schemeClr val="bg1"/>
                </a:solidFill>
              </a:rPr>
              <a:t> and Schreiner 2004).</a:t>
            </a:r>
          </a:p>
          <a:p>
            <a:r>
              <a:rPr lang="en-US" sz="1200" dirty="0" smtClean="0">
                <a:solidFill>
                  <a:schemeClr val="bg1"/>
                </a:solidFill>
              </a:rPr>
              <a:t>Temperature differences in Bands 4 and 5 from GOES-11 (referred to as the "Split Window") can help identify areas of volcanic ash due to it's unique properties at these wavelengths.</a:t>
            </a:r>
          </a:p>
          <a:p>
            <a:r>
              <a:rPr lang="en-US" sz="1200" dirty="0" smtClean="0">
                <a:solidFill>
                  <a:schemeClr val="bg1"/>
                </a:solidFill>
              </a:rPr>
              <a:t>The Band 4-6 combination on GOES-12 is not as effective for this purpose, but can help distinguish ash from cirrus.</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150E80F-F013-4CEC-84A6-A775B3B09511}" type="slidenum">
              <a:rPr lang="en-US"/>
              <a:pPr/>
              <a:t>50</a:t>
            </a:fld>
            <a:endParaRPr lang="en-US"/>
          </a:p>
        </p:txBody>
      </p:sp>
      <p:sp>
        <p:nvSpPr>
          <p:cNvPr id="219138" name="Rectangle 2"/>
          <p:cNvSpPr>
            <a:spLocks noGrp="1" noRot="1" noChangeAspect="1" noChangeArrowheads="1" noTextEdit="1"/>
          </p:cNvSpPr>
          <p:nvPr>
            <p:ph type="sldImg"/>
          </p:nvPr>
        </p:nvSpPr>
        <p:spPr>
          <a:xfrm>
            <a:off x="1143000" y="685800"/>
            <a:ext cx="4573588" cy="3429000"/>
          </a:xfrm>
          <a:ln/>
        </p:spPr>
      </p:sp>
      <p:sp>
        <p:nvSpPr>
          <p:cNvPr id="219139" name="Rectangle 3"/>
          <p:cNvSpPr>
            <a:spLocks noGrp="1" noChangeArrowheads="1"/>
          </p:cNvSpPr>
          <p:nvPr>
            <p:ph type="body" idx="1"/>
          </p:nvPr>
        </p:nvSpPr>
        <p:spPr>
          <a:xfrm>
            <a:off x="686591" y="4344025"/>
            <a:ext cx="5484818" cy="4114488"/>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err="1" smtClean="0">
                <a:latin typeface="Times" pitchFamily="18" charset="0"/>
              </a:rPr>
              <a:t>Lahar</a:t>
            </a:r>
            <a:r>
              <a:rPr lang="en-US" dirty="0" smtClean="0">
                <a:latin typeface="Times" pitchFamily="18" charset="0"/>
              </a:rPr>
              <a:t>:  a hot or cold mixture of water and rock fragments flowing down the slopes of a volcano.</a:t>
            </a:r>
          </a:p>
          <a:p>
            <a:r>
              <a:rPr lang="en-US" dirty="0" smtClean="0">
                <a:latin typeface="Times" pitchFamily="18" charset="0"/>
              </a:rPr>
              <a:t>Landslide:  large masses of rock and soil that fail, fall, slide, or flow very rapidly under the force of gravity down a slope.</a:t>
            </a:r>
          </a:p>
          <a:p>
            <a:r>
              <a:rPr lang="en-US" dirty="0" err="1" smtClean="0">
                <a:latin typeface="Times" pitchFamily="18" charset="0"/>
              </a:rPr>
              <a:t>Pyroclastic</a:t>
            </a:r>
            <a:r>
              <a:rPr lang="en-US" dirty="0" smtClean="0">
                <a:latin typeface="Times" pitchFamily="18" charset="0"/>
              </a:rPr>
              <a:t> flows:  are high-density mixtures of hot, dry rock fragments and hot gases that move away from the vent that erupted them at high speeds. They may result from the explosive eruption of molten or solid rock fragments, or both.</a:t>
            </a:r>
          </a:p>
        </p:txBody>
      </p:sp>
      <p:sp>
        <p:nvSpPr>
          <p:cNvPr id="81924" name="Slide Number Placeholder 3"/>
          <p:cNvSpPr>
            <a:spLocks noGrp="1"/>
          </p:cNvSpPr>
          <p:nvPr>
            <p:ph type="sldNum" sz="quarter" idx="5"/>
          </p:nvPr>
        </p:nvSpPr>
        <p:spPr>
          <a:noFill/>
        </p:spPr>
        <p:txBody>
          <a:bodyPr/>
          <a:lstStyle/>
          <a:p>
            <a:fld id="{21F9F69C-FD0B-4FC0-AB02-E471A775C21A}" type="slidenum">
              <a:rPr lang="en-US" smtClean="0">
                <a:solidFill>
                  <a:prstClr val="black"/>
                </a:solidFill>
              </a:rPr>
              <a:pPr/>
              <a:t>5</a:t>
            </a:fld>
            <a:endParaRPr lang="en-US" smtClean="0">
              <a:solidFill>
                <a:prstClr val="black"/>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5C430F-196B-4AF5-AE86-EE3007823DA3}" type="slidenum">
              <a:rPr lang="en-US">
                <a:solidFill>
                  <a:prstClr val="black"/>
                </a:solidFill>
              </a:rPr>
              <a:pPr/>
              <a:t>51</a:t>
            </a:fld>
            <a:endParaRPr lang="en-US">
              <a:solidFill>
                <a:prstClr val="black"/>
              </a:solidFill>
            </a:endParaRPr>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a:t>Multispectral imagery </a:t>
            </a:r>
            <a:r>
              <a:rPr lang="en-US" dirty="0" smtClean="0"/>
              <a:t>Examples:  (combining </a:t>
            </a:r>
            <a:r>
              <a:rPr lang="en-US" dirty="0"/>
              <a:t>more than one channel) is used to optimize ash detection. Here, panel A depicts “plain” infrared imagery that barely shows ash from an eruption of Popocatepetl (a volcano near Mexico City).  Panels B, C &amp; D use multispectral algorithms to show the ash more clearly</a:t>
            </a:r>
            <a:r>
              <a:rPr lang="en-US" dirty="0" smtClean="0"/>
              <a:t>.</a:t>
            </a:r>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a:t>
            </a:r>
            <a:r>
              <a:rPr lang="en-US" baseline="0" dirty="0" smtClean="0"/>
              <a:t> </a:t>
            </a:r>
            <a:r>
              <a:rPr lang="en-US" dirty="0" smtClean="0"/>
              <a:t>Operational Significant Event Imagery (</a:t>
            </a:r>
            <a:r>
              <a:rPr lang="en-US" baseline="0" dirty="0" smtClean="0"/>
              <a:t>OSEI) - </a:t>
            </a:r>
            <a:r>
              <a:rPr lang="en-US" dirty="0" smtClean="0"/>
              <a:t>OSEI volcano products include multichannel color composite imagery showing ash clouds (VSH), hotspots from lava flow (VIR) or both (VOL). We also create grayscale "split-window" images which use a channel differencing technique that enhances the appearance of ash clouds in imagery (DIF). This technique is </a:t>
            </a:r>
            <a:r>
              <a:rPr lang="en-US" dirty="0" err="1" smtClean="0"/>
              <a:t>oftenuseful</a:t>
            </a:r>
            <a:r>
              <a:rPr lang="en-US" dirty="0" smtClean="0"/>
              <a:t> for distinguishing ash clouds from water vapor clouds. </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ADEB16E0-829E-4383-8817-6AE2C11A7DB2}" type="slidenum">
              <a:rPr lang="en-US"/>
              <a:pPr/>
              <a:t>53</a:t>
            </a:fld>
            <a:endParaRPr lang="en-US"/>
          </a:p>
        </p:txBody>
      </p:sp>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A8EF33A-854D-40AB-B8AD-42D3806BF1B2}" type="slidenum">
              <a:rPr lang="en-US"/>
              <a:pPr/>
              <a:t>54</a:t>
            </a:fld>
            <a:endParaRPr lang="en-US"/>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90000"/>
              </a:lnSpc>
            </a:pPr>
            <a:r>
              <a:rPr lang="en-US" sz="1200" dirty="0" smtClean="0"/>
              <a:t>For last three slides:  </a:t>
            </a:r>
          </a:p>
          <a:p>
            <a:pPr>
              <a:lnSpc>
                <a:spcPct val="90000"/>
              </a:lnSpc>
            </a:pPr>
            <a:endParaRPr lang="en-US" sz="1200" dirty="0" smtClean="0"/>
          </a:p>
          <a:p>
            <a:pPr>
              <a:lnSpc>
                <a:spcPct val="90000"/>
              </a:lnSpc>
            </a:pPr>
            <a:r>
              <a:rPr lang="en-US" sz="1200" dirty="0" err="1" smtClean="0"/>
              <a:t>Casadevall</a:t>
            </a:r>
            <a:r>
              <a:rPr lang="en-US" sz="1200" dirty="0" smtClean="0"/>
              <a:t>, T. J., 1992: Volcanic hazards and aviation safety: Lessons of the past decade. </a:t>
            </a:r>
            <a:r>
              <a:rPr lang="en-US" sz="1200" b="1" i="1" dirty="0" smtClean="0"/>
              <a:t>Aviation Safety Journal</a:t>
            </a:r>
            <a:r>
              <a:rPr lang="en-US" sz="1200" dirty="0" smtClean="0"/>
              <a:t>, Vol. 2, No. 3, Federal Aviation Administration, Washington, DC</a:t>
            </a:r>
          </a:p>
          <a:p>
            <a:pPr>
              <a:lnSpc>
                <a:spcPct val="90000"/>
              </a:lnSpc>
            </a:pPr>
            <a:r>
              <a:rPr lang="en-US" sz="1200" dirty="0" smtClean="0"/>
              <a:t>Davies, M. A., and W. I. Rose, 1998: Evaluating GOES imagery for volcanic cloud observations at the Soufriere Hills volcano, Montserrat. </a:t>
            </a:r>
            <a:r>
              <a:rPr lang="en-US" sz="1200" b="1" i="1" dirty="0" smtClean="0"/>
              <a:t>Amer. </a:t>
            </a:r>
            <a:r>
              <a:rPr lang="en-US" sz="1200" b="1" i="1" dirty="0" err="1" smtClean="0"/>
              <a:t>Geophys</a:t>
            </a:r>
            <a:r>
              <a:rPr lang="en-US" sz="1200" b="1" i="1" dirty="0" smtClean="0"/>
              <a:t>. Union Proc.</a:t>
            </a:r>
            <a:r>
              <a:rPr lang="en-US" sz="1200" dirty="0" smtClean="0"/>
              <a:t>, in press.</a:t>
            </a:r>
          </a:p>
          <a:p>
            <a:pPr>
              <a:lnSpc>
                <a:spcPct val="90000"/>
              </a:lnSpc>
            </a:pPr>
            <a:r>
              <a:rPr lang="en-US" sz="1200" dirty="0" smtClean="0"/>
              <a:t>Dean, K., S. Bowling, G. Shaw, and H. Tanaka, 1994: Satellite analysis of movement and characteristics of the Redoubt Volcano plume, January 8, 1990. </a:t>
            </a:r>
            <a:r>
              <a:rPr lang="en-US" sz="1200" b="1" i="1" dirty="0" smtClean="0"/>
              <a:t>J. of </a:t>
            </a:r>
            <a:r>
              <a:rPr lang="en-US" sz="1200" b="1" i="1" dirty="0" err="1" smtClean="0"/>
              <a:t>Volcanology</a:t>
            </a:r>
            <a:r>
              <a:rPr lang="en-US" sz="1200" b="1" i="1" dirty="0" smtClean="0"/>
              <a:t> and Geothermal Research, </a:t>
            </a:r>
            <a:r>
              <a:rPr lang="en-US" sz="1200" b="1" dirty="0" smtClean="0"/>
              <a:t>62</a:t>
            </a:r>
            <a:r>
              <a:rPr lang="en-US" sz="1200" dirty="0" smtClean="0"/>
              <a:t>, 339-352.</a:t>
            </a:r>
          </a:p>
          <a:p>
            <a:endParaRPr lang="en-US" dirty="0" smtClean="0"/>
          </a:p>
          <a:p>
            <a:pPr>
              <a:lnSpc>
                <a:spcPct val="80000"/>
              </a:lnSpc>
            </a:pPr>
            <a:r>
              <a:rPr lang="en-US" sz="1200" dirty="0" err="1" smtClean="0"/>
              <a:t>Ellrod</a:t>
            </a:r>
            <a:r>
              <a:rPr lang="en-US" sz="1200" dirty="0" smtClean="0"/>
              <a:t>, G.P. and B. Connell, 1999:  Improvements in Volcanic Ash Detection Using GOES Multi-spectral Image Data. Preprints, Conf. on Aviation, Range and Aerospace Meteorology, 10-15 January, 1999, Dallas, Texas, Amer. Meteor. Soc., Boston. </a:t>
            </a:r>
          </a:p>
          <a:p>
            <a:pPr>
              <a:lnSpc>
                <a:spcPct val="80000"/>
              </a:lnSpc>
            </a:pPr>
            <a:r>
              <a:rPr lang="en-US" sz="1200" dirty="0" err="1" smtClean="0"/>
              <a:t>Ellrod</a:t>
            </a:r>
            <a:r>
              <a:rPr lang="en-US" sz="1200" dirty="0" smtClean="0"/>
              <a:t>, G.P. and A.J. Schreiner, 2004:  Volcanic ash detection and cloud top height estimates from the GOES-12 imager: Coping without a 12 micrometer infrared band. </a:t>
            </a:r>
            <a:r>
              <a:rPr lang="en-US" sz="1200" dirty="0" err="1" smtClean="0"/>
              <a:t>Geophys</a:t>
            </a:r>
            <a:r>
              <a:rPr lang="en-US" sz="1200" dirty="0" smtClean="0"/>
              <a:t>. Res. Letters, </a:t>
            </a:r>
            <a:r>
              <a:rPr lang="en-US" sz="1200" b="1" dirty="0" smtClean="0"/>
              <a:t>31</a:t>
            </a:r>
            <a:r>
              <a:rPr lang="en-US" sz="1200" dirty="0" smtClean="0"/>
              <a:t>, L15110, 11 August 2004. </a:t>
            </a:r>
          </a:p>
          <a:p>
            <a:pPr>
              <a:lnSpc>
                <a:spcPct val="80000"/>
              </a:lnSpc>
            </a:pPr>
            <a:r>
              <a:rPr lang="en-US" sz="1200" dirty="0" err="1" smtClean="0"/>
              <a:t>Volz</a:t>
            </a:r>
            <a:r>
              <a:rPr lang="en-US" sz="1200" dirty="0" smtClean="0"/>
              <a:t>, F. E., 1973: Infrared optical constants of ammonium sulfate, Sahara dust, volcanic pumice and </a:t>
            </a:r>
            <a:r>
              <a:rPr lang="en-US" sz="1200" dirty="0" err="1" smtClean="0"/>
              <a:t>flyash</a:t>
            </a:r>
            <a:r>
              <a:rPr lang="en-US" sz="1200" dirty="0" smtClean="0"/>
              <a:t>. </a:t>
            </a:r>
            <a:r>
              <a:rPr lang="en-US" sz="1200" b="1" i="1" dirty="0" smtClean="0"/>
              <a:t>Applied Optics,</a:t>
            </a:r>
            <a:r>
              <a:rPr lang="en-US" sz="1200" dirty="0" smtClean="0"/>
              <a:t> </a:t>
            </a:r>
            <a:r>
              <a:rPr lang="en-US" sz="1200" b="1" dirty="0" smtClean="0"/>
              <a:t>12</a:t>
            </a:r>
            <a:r>
              <a:rPr lang="en-US" sz="1200" dirty="0" smtClean="0"/>
              <a:t>, 564-568. </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dirty="0" err="1" smtClean="0">
                <a:latin typeface="Times" pitchFamily="18" charset="0"/>
              </a:rPr>
              <a:t>Okmok</a:t>
            </a:r>
            <a:r>
              <a:rPr lang="en-US" dirty="0" smtClean="0">
                <a:latin typeface="Times" pitchFamily="18" charset="0"/>
              </a:rPr>
              <a:t> Volcano – July 13, 2008 - Ozone Monitoring Instrument (OMI) image showing sulfur dioxide concentrations (cloud) as a result of the eruption. Image data is from 2040 to 2240 UTC on July 13, 2008. The large mass over the North Pacific is presumably from the large explosion on July 12, 2008.</a:t>
            </a:r>
          </a:p>
          <a:p>
            <a:endParaRPr lang="en-US" dirty="0" smtClean="0">
              <a:latin typeface="Times" pitchFamily="18" charset="0"/>
            </a:endParaRPr>
          </a:p>
          <a:p>
            <a:r>
              <a:rPr lang="en-US" dirty="0" smtClean="0">
                <a:solidFill>
                  <a:schemeClr val="bg1"/>
                </a:solidFill>
                <a:latin typeface="Times" pitchFamily="18" charset="0"/>
              </a:rPr>
              <a:t>Aura-OMI  (Ozone Monitoring Instrument) - OMI Instruments can distinguish between aerosol types, such as smoke, dust, and sulfates ( excellent for detecting and following SO</a:t>
            </a:r>
            <a:r>
              <a:rPr lang="en-US" sz="1800" dirty="0" smtClean="0">
                <a:solidFill>
                  <a:schemeClr val="bg1"/>
                </a:solidFill>
                <a:latin typeface="Times" pitchFamily="18" charset="0"/>
              </a:rPr>
              <a:t>2</a:t>
            </a:r>
            <a:r>
              <a:rPr lang="en-US" dirty="0" smtClean="0">
                <a:solidFill>
                  <a:schemeClr val="bg1"/>
                </a:solidFill>
                <a:latin typeface="Times" pitchFamily="18" charset="0"/>
              </a:rPr>
              <a:t> plumes).</a:t>
            </a:r>
          </a:p>
          <a:p>
            <a:endParaRPr lang="en-US" dirty="0" smtClean="0">
              <a:latin typeface="Times" pitchFamily="18" charset="0"/>
            </a:endParaRPr>
          </a:p>
          <a:p>
            <a:r>
              <a:rPr lang="en-US" b="1" dirty="0" smtClean="0">
                <a:latin typeface="Times" pitchFamily="18" charset="0"/>
              </a:rPr>
              <a:t>**(How does OMI and TOMS distinguish SO2? - Direct wavelength analysis only?)**</a:t>
            </a:r>
          </a:p>
          <a:p>
            <a:endParaRPr lang="en-US" dirty="0" smtClean="0">
              <a:latin typeface="Times" pitchFamily="18" charset="0"/>
            </a:endParaRPr>
          </a:p>
          <a:p>
            <a:r>
              <a:rPr lang="en-US" dirty="0" smtClean="0">
                <a:latin typeface="Times" pitchFamily="18" charset="0"/>
              </a:rPr>
              <a:t>July 13, 2008</a:t>
            </a:r>
            <a:br>
              <a:rPr lang="en-US" dirty="0" smtClean="0">
                <a:latin typeface="Times" pitchFamily="18" charset="0"/>
              </a:rPr>
            </a:br>
            <a:r>
              <a:rPr lang="en-US" dirty="0" smtClean="0">
                <a:latin typeface="Times" pitchFamily="18" charset="0"/>
              </a:rPr>
              <a:t>Image Creator: Schneider, Dave</a:t>
            </a:r>
            <a:br>
              <a:rPr lang="en-US" dirty="0" smtClean="0">
                <a:latin typeface="Times" pitchFamily="18" charset="0"/>
              </a:rPr>
            </a:br>
            <a:r>
              <a:rPr lang="en-US" dirty="0" smtClean="0">
                <a:latin typeface="Times" pitchFamily="18" charset="0"/>
              </a:rPr>
              <a:t>Data from the OMI SO2 near real time hazard support project.</a:t>
            </a:r>
          </a:p>
          <a:p>
            <a:endParaRPr lang="en-US" dirty="0" smtClean="0">
              <a:latin typeface="Times" pitchFamily="18" charset="0"/>
            </a:endParaRPr>
          </a:p>
          <a:p>
            <a:r>
              <a:rPr lang="en-US" dirty="0" smtClean="0">
                <a:latin typeface="Times" pitchFamily="18" charset="0"/>
              </a:rPr>
              <a:t>*(Show/layer/loop all OMI images from July 13 to July 17, 2008 to show progression?).    </a:t>
            </a:r>
          </a:p>
        </p:txBody>
      </p:sp>
      <p:sp>
        <p:nvSpPr>
          <p:cNvPr id="106500" name="Slide Number Placeholder 3"/>
          <p:cNvSpPr>
            <a:spLocks noGrp="1"/>
          </p:cNvSpPr>
          <p:nvPr>
            <p:ph type="sldNum" sz="quarter" idx="5"/>
          </p:nvPr>
        </p:nvSpPr>
        <p:spPr>
          <a:noFill/>
        </p:spPr>
        <p:txBody>
          <a:bodyPr/>
          <a:lstStyle/>
          <a:p>
            <a:fld id="{02E36512-7F78-45B5-8730-821F90730237}" type="slidenum">
              <a:rPr lang="en-US" smtClean="0">
                <a:solidFill>
                  <a:prstClr val="black"/>
                </a:solidFill>
              </a:rPr>
              <a:pPr/>
              <a:t>56</a:t>
            </a:fld>
            <a:endParaRPr lang="en-US" smtClean="0">
              <a:solidFill>
                <a:prstClr val="black"/>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prstClr val="white"/>
                </a:solidFill>
                <a:latin typeface="Times" pitchFamily="18" charset="0"/>
              </a:rPr>
              <a:t>Composite OMI satellite image from August 12 showing the sulfur dioxide cloud from the August 7 eruption of </a:t>
            </a:r>
            <a:r>
              <a:rPr lang="en-US" sz="1200" dirty="0" err="1" smtClean="0">
                <a:solidFill>
                  <a:prstClr val="white"/>
                </a:solidFill>
                <a:latin typeface="Times" pitchFamily="18" charset="0"/>
              </a:rPr>
              <a:t>Kasatochi</a:t>
            </a:r>
            <a:r>
              <a:rPr lang="en-US" sz="1200" dirty="0" smtClean="0">
                <a:solidFill>
                  <a:prstClr val="white"/>
                </a:solidFill>
                <a:latin typeface="Times" pitchFamily="18" charset="0"/>
              </a:rPr>
              <a:t> volcano. This cloud is at a range of altitudes from 30,000 to 40,000 ft. The various colors represent the amount of gas in the atmosphere with dark orange being the highest and dark blue the lowest.   </a:t>
            </a:r>
          </a:p>
          <a:p>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57</a:t>
            </a:fld>
            <a:endParaRPr lang="en-US">
              <a:solidFill>
                <a:prstClr val="black"/>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smtClean="0">
                <a:latin typeface="Times" pitchFamily="18" charset="0"/>
              </a:rPr>
              <a:t>View of Okmok eruption, taken from NE bound Alaska Airlines flight at 35,000 ft above sea level on August 3, 2008 between 20:00 and 20:08. Plume tops estimated to ~ 7,000 ft above sea level using nearby Mount Vsevidof (elev. 7,051 ft / 2,149 m) for reference.Picture Date: August 03, 2008.  Image Photographer/Creator: Mees, Burke – Alaska Airlines.</a:t>
            </a:r>
            <a:br>
              <a:rPr lang="en-US" smtClean="0">
                <a:latin typeface="Times" pitchFamily="18" charset="0"/>
              </a:rPr>
            </a:br>
            <a:endParaRPr lang="en-US" smtClean="0">
              <a:latin typeface="Times" pitchFamily="18" charset="0"/>
            </a:endParaRPr>
          </a:p>
          <a:p>
            <a:endParaRPr lang="en-US" smtClean="0">
              <a:latin typeface="Times" pitchFamily="18" charset="0"/>
            </a:endParaRPr>
          </a:p>
        </p:txBody>
      </p:sp>
      <p:sp>
        <p:nvSpPr>
          <p:cNvPr id="107524" name="Slide Number Placeholder 3"/>
          <p:cNvSpPr>
            <a:spLocks noGrp="1"/>
          </p:cNvSpPr>
          <p:nvPr>
            <p:ph type="sldNum" sz="quarter" idx="5"/>
          </p:nvPr>
        </p:nvSpPr>
        <p:spPr>
          <a:noFill/>
        </p:spPr>
        <p:txBody>
          <a:bodyPr/>
          <a:lstStyle/>
          <a:p>
            <a:fld id="{638F1845-82E0-4251-9EC7-2DCF7B9072FF}" type="slidenum">
              <a:rPr lang="en-US" smtClean="0">
                <a:solidFill>
                  <a:prstClr val="black"/>
                </a:solidFill>
              </a:rPr>
              <a:pPr/>
              <a:t>58</a:t>
            </a:fld>
            <a:endParaRPr lang="en-US" smtClean="0">
              <a:solidFill>
                <a:prstClr val="black"/>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smtClean="0">
                <a:latin typeface="Times" pitchFamily="18" charset="0"/>
              </a:rPr>
              <a:t>View of the eruption plume as seen from Fort Glenn (ranch building in foreground) on 8-03-2008. The small peak to the left is Tulik, an extra-caldera stratocone. Picture Date: August 03, 2008 by Jessica Larsen.  </a:t>
            </a:r>
            <a:br>
              <a:rPr lang="en-US" smtClean="0">
                <a:latin typeface="Times" pitchFamily="18" charset="0"/>
              </a:rPr>
            </a:br>
            <a:r>
              <a:rPr lang="en-US" smtClean="0">
                <a:latin typeface="Times" pitchFamily="18" charset="0"/>
              </a:rPr>
              <a:t>Image courtesy of the Jessica Larsen, Alaska Volcano Observatory / University of Alaska Fairbanks, Geophysical Institute.</a:t>
            </a:r>
          </a:p>
          <a:p>
            <a:endParaRPr lang="en-US" smtClean="0">
              <a:latin typeface="Times" pitchFamily="18" charset="0"/>
            </a:endParaRPr>
          </a:p>
        </p:txBody>
      </p:sp>
      <p:sp>
        <p:nvSpPr>
          <p:cNvPr id="108548" name="Slide Number Placeholder 3"/>
          <p:cNvSpPr>
            <a:spLocks noGrp="1"/>
          </p:cNvSpPr>
          <p:nvPr>
            <p:ph type="sldNum" sz="quarter" idx="5"/>
          </p:nvPr>
        </p:nvSpPr>
        <p:spPr>
          <a:noFill/>
        </p:spPr>
        <p:txBody>
          <a:bodyPr/>
          <a:lstStyle/>
          <a:p>
            <a:fld id="{02FF9ECE-4580-461A-A176-7A5CC0CA03A5}" type="slidenum">
              <a:rPr lang="en-US" smtClean="0">
                <a:solidFill>
                  <a:prstClr val="black"/>
                </a:solidFill>
              </a:rPr>
              <a:pPr/>
              <a:t>59</a:t>
            </a:fld>
            <a:endParaRPr lang="en-US" smtClean="0">
              <a:solidFill>
                <a:prstClr val="black"/>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r>
              <a:rPr lang="en-US" b="1" dirty="0" smtClean="0"/>
              <a:t>14th Symposium on Meteorological Observation and Instrumentation</a:t>
            </a:r>
            <a:r>
              <a:rPr lang="en-US" dirty="0" smtClean="0"/>
              <a:t>, </a:t>
            </a:r>
            <a:r>
              <a:rPr lang="en-US" i="1" dirty="0" smtClean="0"/>
              <a:t>WSR-88D OBSERVATIONS OF VOLCANIC ASH,</a:t>
            </a:r>
            <a:r>
              <a:rPr lang="en-US" b="1" i="1" dirty="0" smtClean="0"/>
              <a:t> </a:t>
            </a:r>
            <a:r>
              <a:rPr lang="en-US" i="1" dirty="0" smtClean="0"/>
              <a:t>by </a:t>
            </a:r>
            <a:r>
              <a:rPr lang="en-US" dirty="0" smtClean="0"/>
              <a:t>Jefferson Wood* and Carven Scott (NOAA/National Weather Service) and David Schneider (U.S. Geological Survey-Alaska Volcano Observatory) January 2007. </a:t>
            </a:r>
          </a:p>
          <a:p>
            <a:pPr>
              <a:defRPr/>
            </a:pPr>
            <a:r>
              <a:rPr lang="en-US" dirty="0" smtClean="0"/>
              <a:t>– From same paper, “The ability of the radar to provide near real-time updates on the position and altitude of volcanic ash clouds was vital in providing timely and accurate forecasts and warnings. One of the most significant contributions made by the radar data was in short term aviation forecasting. Radar cross sections were routinely used for diagnosing the vertical disposition of ash clouds during each event (Figure 11). These observations, in tandem with</a:t>
            </a:r>
          </a:p>
          <a:p>
            <a:pPr>
              <a:defRPr/>
            </a:pPr>
            <a:r>
              <a:rPr lang="en-US" dirty="0" smtClean="0"/>
              <a:t>pilot reports, were used to ascertain the vertical extent of the ash clouds and issue timely advisories to the aviation community.  The ability to track the volcanic ash in the short-term was also vital to issuing timely and location-specific volcanic </a:t>
            </a:r>
            <a:r>
              <a:rPr lang="en-US" dirty="0" err="1" smtClean="0"/>
              <a:t>ashfall</a:t>
            </a:r>
            <a:r>
              <a:rPr lang="en-US" dirty="0" smtClean="0"/>
              <a:t> advisories.” </a:t>
            </a:r>
          </a:p>
          <a:p>
            <a:pPr>
              <a:defRPr/>
            </a:pPr>
            <a:endParaRPr lang="en-US" dirty="0" smtClean="0"/>
          </a:p>
          <a:p>
            <a:pPr>
              <a:defRPr/>
            </a:pPr>
            <a:endParaRPr lang="en-US" dirty="0" smtClean="0"/>
          </a:p>
          <a:p>
            <a:pPr>
              <a:defRPr/>
            </a:pPr>
            <a:endParaRPr lang="en-US" dirty="0" smtClean="0"/>
          </a:p>
          <a:p>
            <a:pPr>
              <a:defRPr/>
            </a:pPr>
            <a:endParaRPr lang="en-US" dirty="0"/>
          </a:p>
        </p:txBody>
      </p:sp>
      <p:sp>
        <p:nvSpPr>
          <p:cNvPr id="109572" name="Slide Number Placeholder 3"/>
          <p:cNvSpPr>
            <a:spLocks noGrp="1"/>
          </p:cNvSpPr>
          <p:nvPr>
            <p:ph type="sldNum" sz="quarter" idx="5"/>
          </p:nvPr>
        </p:nvSpPr>
        <p:spPr>
          <a:noFill/>
        </p:spPr>
        <p:txBody>
          <a:bodyPr/>
          <a:lstStyle/>
          <a:p>
            <a:fld id="{C050E921-AF11-4028-BEEF-51A38AE0F933}" type="slidenum">
              <a:rPr lang="en-US" smtClean="0">
                <a:solidFill>
                  <a:prstClr val="black"/>
                </a:solidFill>
              </a:rPr>
              <a:pPr/>
              <a:t>60</a:t>
            </a:fld>
            <a:endParaRPr lang="en-US" smtClean="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Definitions:</a:t>
            </a:r>
          </a:p>
          <a:p>
            <a:r>
              <a:rPr lang="en-US" dirty="0" smtClean="0"/>
              <a:t>Info from “</a:t>
            </a:r>
            <a:r>
              <a:rPr lang="en-US" i="1" dirty="0" smtClean="0"/>
              <a:t>Volcanoes</a:t>
            </a:r>
            <a:r>
              <a:rPr lang="en-US" dirty="0" smtClean="0"/>
              <a:t>” by Peter Francis and Clive Oppenheimer</a:t>
            </a:r>
          </a:p>
          <a:p>
            <a:r>
              <a:rPr lang="en-US" dirty="0" smtClean="0"/>
              <a:t>These are very broad distinctions</a:t>
            </a:r>
            <a:r>
              <a:rPr lang="en-US" baseline="0" dirty="0" smtClean="0"/>
              <a:t> of activity but help set the stage for what is relevant to us.  The likelihood of either of these eruptions is dictated by the magma properties. “Large volume basaltic eruptions are almost exclusively effusive </a:t>
            </a:r>
            <a:r>
              <a:rPr lang="en-US" dirty="0" smtClean="0"/>
              <a:t> (these types of eruptions are the ones you can walk</a:t>
            </a:r>
            <a:r>
              <a:rPr lang="en-US" baseline="0" dirty="0" smtClean="0"/>
              <a:t> up to and observe on your vacation – Hawaii volcanoes national park (at least until this past summer), </a:t>
            </a:r>
            <a:r>
              <a:rPr lang="en-US" baseline="0" dirty="0" err="1" smtClean="0"/>
              <a:t>Poas</a:t>
            </a:r>
            <a:r>
              <a:rPr lang="en-US" baseline="0" dirty="0" smtClean="0"/>
              <a:t> volcano in Costa Rica, etc. ); large volume </a:t>
            </a:r>
            <a:r>
              <a:rPr lang="en-US" baseline="0" dirty="0" err="1" smtClean="0"/>
              <a:t>silicic</a:t>
            </a:r>
            <a:r>
              <a:rPr lang="en-US" baseline="0" dirty="0" smtClean="0"/>
              <a:t> eruptions are almost exclusively explosive.” (the ones that come to mind are recent the </a:t>
            </a:r>
            <a:r>
              <a:rPr lang="en-US" baseline="0" dirty="0" err="1" smtClean="0"/>
              <a:t>Okmok</a:t>
            </a:r>
            <a:r>
              <a:rPr lang="en-US" baseline="0" dirty="0" smtClean="0"/>
              <a:t> and </a:t>
            </a:r>
            <a:r>
              <a:rPr lang="en-US" baseline="0" dirty="0" err="1" smtClean="0"/>
              <a:t>Kasatochi</a:t>
            </a:r>
            <a:r>
              <a:rPr lang="en-US" baseline="0" dirty="0" smtClean="0"/>
              <a:t> volcanoes in Alaska from this past summer, the </a:t>
            </a:r>
            <a:r>
              <a:rPr lang="en-US" baseline="0" dirty="0" err="1" smtClean="0"/>
              <a:t>Chaiten</a:t>
            </a:r>
            <a:r>
              <a:rPr lang="en-US" baseline="0" dirty="0" smtClean="0"/>
              <a:t> volcano in Chile, and of course, the eruption of Mt. Saint Helens.) Suffice it to say there are a whole spectrum and classification of eruptions which we will not go into here.  (It’s like telling non-meteorologists that there are water clouds and ice clouds and the likelihood of rain or snow depends on the temperature).  We are primarily concerned with volcanic eruptions that exhibit explosive activity.</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a:t>
            </a:fld>
            <a:endParaRPr lang="en-US">
              <a:solidFill>
                <a:prstClr val="black"/>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Water</a:t>
            </a:r>
            <a:r>
              <a:rPr lang="en-US" baseline="0" dirty="0" smtClean="0"/>
              <a:t> and ice cover up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61</a:t>
            </a:fld>
            <a:endParaRPr lang="en-US">
              <a:solidFill>
                <a:prstClr val="black"/>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NOAA – Oct 16, 1995 (Trajectories)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63</a:t>
            </a:fld>
            <a:endParaRPr lang="en-US">
              <a:solidFill>
                <a:prstClr val="black"/>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r>
              <a:rPr lang="en-US" smtClean="0">
                <a:latin typeface="Times" pitchFamily="18" charset="0"/>
              </a:rPr>
              <a:t>Dr. Craig Searcy developed and rewrote Dr. Tanaka’s version of PUFF as part of his PhD program. An updated version is currently used by the National Weather Service (NWS), the Alaskan Volcano Observatory, and the Volcanic Ash Advisory Center to track volcanic ash clouds.  There is also another North American model used to predict ash movement – the CANERM, or Canadian Emergency Response Model.  </a:t>
            </a:r>
          </a:p>
          <a:p>
            <a:endParaRPr lang="en-US" smtClean="0">
              <a:latin typeface="Times" pitchFamily="18" charset="0"/>
            </a:endParaRPr>
          </a:p>
        </p:txBody>
      </p:sp>
      <p:sp>
        <p:nvSpPr>
          <p:cNvPr id="110596" name="Slide Number Placeholder 3"/>
          <p:cNvSpPr>
            <a:spLocks noGrp="1"/>
          </p:cNvSpPr>
          <p:nvPr>
            <p:ph type="sldNum" sz="quarter" idx="5"/>
          </p:nvPr>
        </p:nvSpPr>
        <p:spPr>
          <a:noFill/>
        </p:spPr>
        <p:txBody>
          <a:bodyPr/>
          <a:lstStyle/>
          <a:p>
            <a:fld id="{2234AA99-9366-465E-B646-4DFB5364E0D2}" type="slidenum">
              <a:rPr lang="en-US" smtClean="0">
                <a:solidFill>
                  <a:prstClr val="black"/>
                </a:solidFill>
              </a:rPr>
              <a:pPr/>
              <a:t>64</a:t>
            </a:fld>
            <a:endParaRPr lang="en-US" smtClean="0">
              <a:solidFill>
                <a:prstClr val="black"/>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r>
              <a:rPr lang="en-US" b="1" smtClean="0">
                <a:latin typeface="Times" pitchFamily="18" charset="0"/>
              </a:rPr>
              <a:t>Eulerian</a:t>
            </a:r>
            <a:r>
              <a:rPr lang="en-US" smtClean="0">
                <a:latin typeface="Times" pitchFamily="18" charset="0"/>
              </a:rPr>
              <a:t>: Describe changes as they occur at a fixed point in the “fluid.” </a:t>
            </a:r>
          </a:p>
          <a:p>
            <a:r>
              <a:rPr lang="en-US" b="1" smtClean="0">
                <a:latin typeface="Times" pitchFamily="18" charset="0"/>
              </a:rPr>
              <a:t>Lagrangian</a:t>
            </a:r>
            <a:r>
              <a:rPr lang="en-US" smtClean="0">
                <a:latin typeface="Times" pitchFamily="18" charset="0"/>
              </a:rPr>
              <a:t>: Describe changes which occur as you follow a fluid particle along its trajectory. </a:t>
            </a:r>
          </a:p>
          <a:p>
            <a:endParaRPr lang="en-US" smtClean="0">
              <a:latin typeface="Times" pitchFamily="18" charset="0"/>
            </a:endParaRPr>
          </a:p>
        </p:txBody>
      </p:sp>
      <p:sp>
        <p:nvSpPr>
          <p:cNvPr id="111620" name="Slide Number Placeholder 3"/>
          <p:cNvSpPr>
            <a:spLocks noGrp="1"/>
          </p:cNvSpPr>
          <p:nvPr>
            <p:ph type="sldNum" sz="quarter" idx="5"/>
          </p:nvPr>
        </p:nvSpPr>
        <p:spPr>
          <a:noFill/>
        </p:spPr>
        <p:txBody>
          <a:bodyPr/>
          <a:lstStyle/>
          <a:p>
            <a:fld id="{4B33EED8-C6E5-4A36-A651-56537A08B4B2}" type="slidenum">
              <a:rPr lang="en-US" smtClean="0">
                <a:solidFill>
                  <a:prstClr val="black"/>
                </a:solidFill>
              </a:rPr>
              <a:pPr/>
              <a:t>65</a:t>
            </a:fld>
            <a:endParaRPr lang="en-US" smtClean="0">
              <a:solidFill>
                <a:prstClr val="black"/>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r>
              <a:rPr lang="en-US" b="1" smtClean="0">
                <a:solidFill>
                  <a:schemeClr val="bg1"/>
                </a:solidFill>
                <a:latin typeface="Times" pitchFamily="18" charset="0"/>
              </a:rPr>
              <a:t>**Put loop for PUFF model of hypothetical Eruption for Sept. 11, 2008 here.  </a:t>
            </a:r>
          </a:p>
          <a:p>
            <a:endParaRPr lang="en-US" smtClean="0">
              <a:latin typeface="Times" pitchFamily="18" charset="0"/>
            </a:endParaRPr>
          </a:p>
          <a:p>
            <a:r>
              <a:rPr lang="en-US" smtClean="0">
                <a:latin typeface="Times" pitchFamily="18" charset="0"/>
              </a:rPr>
              <a:t>Generated from PuffWeb v2.2, NOAA/NWS Alaska Region Headquarters, Anchorage Alaska.</a:t>
            </a:r>
          </a:p>
        </p:txBody>
      </p:sp>
      <p:sp>
        <p:nvSpPr>
          <p:cNvPr id="112644" name="Slide Number Placeholder 3"/>
          <p:cNvSpPr>
            <a:spLocks noGrp="1"/>
          </p:cNvSpPr>
          <p:nvPr>
            <p:ph type="sldNum" sz="quarter" idx="5"/>
          </p:nvPr>
        </p:nvSpPr>
        <p:spPr>
          <a:noFill/>
        </p:spPr>
        <p:txBody>
          <a:bodyPr/>
          <a:lstStyle/>
          <a:p>
            <a:fld id="{C73AF97E-1393-4706-A63E-3D0A584BACFD}" type="slidenum">
              <a:rPr lang="en-US" smtClean="0">
                <a:solidFill>
                  <a:prstClr val="black"/>
                </a:solidFill>
              </a:rPr>
              <a:pPr/>
              <a:t>66</a:t>
            </a:fld>
            <a:endParaRPr lang="en-US" smtClean="0">
              <a:solidFill>
                <a:prstClr val="black"/>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transport and dispersion of a pollutant is calculated by assuming the release of a single puff with either a Gaussian or top-hat horizontal distribution or from the dispersal of an initial fixed number of particles. A single released puff will expand until its size exceeds the meteorological grid cell spacing and then it will split into several puffs. The Hysplit_4 approach is to combine both puff and particle methods by assuming a puff distribution</a:t>
            </a:r>
          </a:p>
          <a:p>
            <a:pPr>
              <a:defRPr/>
            </a:pPr>
            <a:r>
              <a:rPr lang="en-US" dirty="0" smtClean="0"/>
              <a:t>in the horizontal and particle dispersion in the vertical direction. The resulting calculation may be started with a single particle. In this way, the greater accuracy of the vertical dispersion parameterization of the particle model is combined with the advantage of having an expanding number of puffs represent the pollutant distribution as the spatial coverage of the pollutant increases. Air concentrations are calculated at a specific grid point for puffs and as cell-average concentrations for particles. A concentration grid is defined by latitude-longitude intersections.  The HYSPLIT model is also useful in predicting ash plume concentrations as they forward in time.</a:t>
            </a:r>
          </a:p>
          <a:p>
            <a:pPr>
              <a:defRPr/>
            </a:pPr>
            <a:endParaRPr lang="en-US" dirty="0"/>
          </a:p>
        </p:txBody>
      </p:sp>
      <p:sp>
        <p:nvSpPr>
          <p:cNvPr id="113668" name="Slide Number Placeholder 3"/>
          <p:cNvSpPr>
            <a:spLocks noGrp="1"/>
          </p:cNvSpPr>
          <p:nvPr>
            <p:ph type="sldNum" sz="quarter" idx="5"/>
          </p:nvPr>
        </p:nvSpPr>
        <p:spPr>
          <a:noFill/>
        </p:spPr>
        <p:txBody>
          <a:bodyPr/>
          <a:lstStyle/>
          <a:p>
            <a:fld id="{68DAD732-1301-4B32-BE4A-11564C66BA67}" type="slidenum">
              <a:rPr lang="en-US" smtClean="0">
                <a:solidFill>
                  <a:prstClr val="black"/>
                </a:solidFill>
              </a:rPr>
              <a:pPr/>
              <a:t>67</a:t>
            </a:fld>
            <a:endParaRPr lang="en-US" smtClean="0">
              <a:solidFill>
                <a:prstClr val="black"/>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r>
              <a:rPr lang="en-US" b="1" smtClean="0">
                <a:latin typeface="Times" pitchFamily="18" charset="0"/>
              </a:rPr>
              <a:t>Examples of HYSPLIT Trajectory (Include all Trajectories here…layer or loop) 12Z Sept. 11 through 06Z Sept. 12.</a:t>
            </a:r>
          </a:p>
        </p:txBody>
      </p:sp>
      <p:sp>
        <p:nvSpPr>
          <p:cNvPr id="114692" name="Slide Number Placeholder 3"/>
          <p:cNvSpPr>
            <a:spLocks noGrp="1"/>
          </p:cNvSpPr>
          <p:nvPr>
            <p:ph type="sldNum" sz="quarter" idx="5"/>
          </p:nvPr>
        </p:nvSpPr>
        <p:spPr>
          <a:noFill/>
        </p:spPr>
        <p:txBody>
          <a:bodyPr/>
          <a:lstStyle/>
          <a:p>
            <a:fld id="{C5ECB78A-9972-42D4-884A-2578C5CBD945}" type="slidenum">
              <a:rPr lang="en-US" smtClean="0">
                <a:solidFill>
                  <a:prstClr val="black"/>
                </a:solidFill>
              </a:rPr>
              <a:pPr/>
              <a:t>68</a:t>
            </a:fld>
            <a:endParaRPr lang="en-US" smtClean="0">
              <a:solidFill>
                <a:prstClr val="black"/>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b="1" dirty="0" smtClean="0">
                <a:latin typeface="Times" pitchFamily="18" charset="0"/>
              </a:rPr>
              <a:t>Examples of HYSPLIT Layer Dispersion 00Z Sept. 11 through 18Z Sept. </a:t>
            </a:r>
            <a:r>
              <a:rPr lang="en-US" b="1" smtClean="0">
                <a:latin typeface="Times" pitchFamily="18" charset="0"/>
              </a:rPr>
              <a:t>11.  </a:t>
            </a:r>
            <a:endParaRPr lang="en-US" b="1" dirty="0" smtClean="0">
              <a:latin typeface="Times" pitchFamily="18" charset="0"/>
            </a:endParaRPr>
          </a:p>
        </p:txBody>
      </p:sp>
      <p:sp>
        <p:nvSpPr>
          <p:cNvPr id="115716" name="Slide Number Placeholder 3"/>
          <p:cNvSpPr>
            <a:spLocks noGrp="1"/>
          </p:cNvSpPr>
          <p:nvPr>
            <p:ph type="sldNum" sz="quarter" idx="5"/>
          </p:nvPr>
        </p:nvSpPr>
        <p:spPr>
          <a:noFill/>
        </p:spPr>
        <p:txBody>
          <a:bodyPr/>
          <a:lstStyle/>
          <a:p>
            <a:fld id="{9F8F9749-BE43-4598-B11D-7B63656DAA88}" type="slidenum">
              <a:rPr lang="en-US" smtClean="0">
                <a:solidFill>
                  <a:prstClr val="black"/>
                </a:solidFill>
              </a:rPr>
              <a:pPr/>
              <a:t>69</a:t>
            </a:fld>
            <a:endParaRPr lang="en-US" smtClean="0">
              <a:solidFill>
                <a:prstClr val="black"/>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r>
              <a:rPr lang="en-US" b="1" smtClean="0">
                <a:latin typeface="Times" pitchFamily="18" charset="0"/>
              </a:rPr>
              <a:t>Examples of HYSPLIT Mass Dispersion Forecast valid for 23Z Sept. 11, 2008 to 00Z Sept. 12, 2008.</a:t>
            </a:r>
          </a:p>
          <a:p>
            <a:endParaRPr lang="en-US" b="1" smtClean="0">
              <a:latin typeface="Times" pitchFamily="18" charset="0"/>
            </a:endParaRPr>
          </a:p>
          <a:p>
            <a:r>
              <a:rPr lang="en-US" b="1" smtClean="0">
                <a:latin typeface="Times" pitchFamily="18" charset="0"/>
              </a:rPr>
              <a:t>**Include other two images for time periods 05Z-06Z Sept. 12, 2008 and 11Z-12Z Sept. 12, 2008. (layer) </a:t>
            </a:r>
          </a:p>
        </p:txBody>
      </p:sp>
      <p:sp>
        <p:nvSpPr>
          <p:cNvPr id="116740" name="Slide Number Placeholder 3"/>
          <p:cNvSpPr>
            <a:spLocks noGrp="1"/>
          </p:cNvSpPr>
          <p:nvPr>
            <p:ph type="sldNum" sz="quarter" idx="5"/>
          </p:nvPr>
        </p:nvSpPr>
        <p:spPr>
          <a:noFill/>
        </p:spPr>
        <p:txBody>
          <a:bodyPr/>
          <a:lstStyle/>
          <a:p>
            <a:fld id="{E52D4CBC-3807-4E0E-ADA4-93192FAFB9F2}" type="slidenum">
              <a:rPr lang="en-US" smtClean="0">
                <a:solidFill>
                  <a:prstClr val="black"/>
                </a:solidFill>
              </a:rPr>
              <a:pPr/>
              <a:t>70</a:t>
            </a:fld>
            <a:endParaRPr lang="en-US" smtClean="0">
              <a:solidFill>
                <a:prstClr val="black"/>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smtClean="0">
                <a:latin typeface="Times" pitchFamily="18" charset="0"/>
              </a:rPr>
              <a:t>The CANERM  - Canadian Emergency Response Model for Sept 11, 2008.  </a:t>
            </a:r>
          </a:p>
          <a:p>
            <a:endParaRPr lang="en-US" smtClean="0">
              <a:latin typeface="Times" pitchFamily="18" charset="0"/>
            </a:endParaRPr>
          </a:p>
          <a:p>
            <a:r>
              <a:rPr lang="en-US" b="1" smtClean="0">
                <a:latin typeface="Times" pitchFamily="18" charset="0"/>
              </a:rPr>
              <a:t>**Layer/Loop other trajectories for: 14, 16, 16, and 20Z</a:t>
            </a:r>
          </a:p>
          <a:p>
            <a:endParaRPr lang="en-US" smtClean="0">
              <a:latin typeface="Times" pitchFamily="18" charset="0"/>
            </a:endParaRPr>
          </a:p>
          <a:p>
            <a:r>
              <a:rPr lang="en-US" b="1" smtClean="0">
                <a:latin typeface="Times" pitchFamily="18" charset="0"/>
              </a:rPr>
              <a:t>**Are there other important models?  Do we even need this info??</a:t>
            </a:r>
          </a:p>
        </p:txBody>
      </p:sp>
      <p:sp>
        <p:nvSpPr>
          <p:cNvPr id="117764" name="Slide Number Placeholder 3"/>
          <p:cNvSpPr>
            <a:spLocks noGrp="1"/>
          </p:cNvSpPr>
          <p:nvPr>
            <p:ph type="sldNum" sz="quarter" idx="5"/>
          </p:nvPr>
        </p:nvSpPr>
        <p:spPr>
          <a:noFill/>
        </p:spPr>
        <p:txBody>
          <a:bodyPr/>
          <a:lstStyle/>
          <a:p>
            <a:fld id="{8D69C8C3-7561-407D-A2E2-2C31E0BF2B47}" type="slidenum">
              <a:rPr lang="en-US" smtClean="0">
                <a:solidFill>
                  <a:prstClr val="black"/>
                </a:solidFill>
              </a:rPr>
              <a:pPr/>
              <a:t>71</a:t>
            </a:fld>
            <a:endParaRPr lang="en-US" smtClean="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Times" pitchFamily="18" charset="0"/>
              </a:rPr>
              <a:t>Why are we concerned?</a:t>
            </a:r>
            <a:r>
              <a:rPr lang="en-US" baseline="0" dirty="0" smtClean="0">
                <a:latin typeface="Times" pitchFamily="18" charset="0"/>
              </a:rPr>
              <a:t>  </a:t>
            </a:r>
          </a:p>
          <a:p>
            <a:r>
              <a:rPr lang="en-US" baseline="0" dirty="0" smtClean="0">
                <a:latin typeface="Times" pitchFamily="18" charset="0"/>
              </a:rPr>
              <a:t>1) Major concern to one of our customers – the Aviation industry</a:t>
            </a:r>
          </a:p>
          <a:p>
            <a:r>
              <a:rPr lang="en-US" baseline="0" dirty="0" smtClean="0">
                <a:latin typeface="Times" pitchFamily="18" charset="0"/>
              </a:rPr>
              <a:t>Ash causes significant damage to…  at the worst end, it can cause in-flight engine loss (</a:t>
            </a:r>
            <a:r>
              <a:rPr lang="en-US" dirty="0" smtClean="0"/>
              <a:t>accumulation of melted and </a:t>
            </a:r>
            <a:r>
              <a:rPr lang="en-US" dirty="0" err="1" smtClean="0"/>
              <a:t>resolidified</a:t>
            </a:r>
            <a:r>
              <a:rPr lang="en-US" dirty="0" smtClean="0"/>
              <a:t> ash on interior engine vents reduce the effective flow of air through the engine, causing it to stall), it is abrasive,</a:t>
            </a:r>
            <a:r>
              <a:rPr lang="en-US" baseline="0" dirty="0" smtClean="0"/>
              <a:t> mildly corrosive, and conductive.  </a:t>
            </a:r>
            <a:r>
              <a:rPr lang="en-US" dirty="0" smtClean="0"/>
              <a:t>Potential to put human lives at</a:t>
            </a:r>
            <a:r>
              <a:rPr lang="en-US" baseline="0" dirty="0" smtClean="0"/>
              <a:t> stake.  Repair and replacement associated with encounters are costly (Example:  </a:t>
            </a:r>
            <a:r>
              <a:rPr lang="en-US" dirty="0" smtClean="0"/>
              <a:t>Between 1980 and 2004, more than 100 jet aircraft sustained damage after flying through volcanic ash clouds. The repairs cost more than $250 million. At least 7 of these encounters resulted in temporary engine failure, with 3 aircraft losing power from all engines. These engine failures have occurred at distances ranging from 150 to 600 miles from the erupting volcano. Aircraft damage from these volcanic ash encounters has been reported from as far as 1,800 miles from the volcano.)</a:t>
            </a:r>
          </a:p>
          <a:p>
            <a:r>
              <a:rPr lang="en-US" baseline="0" dirty="0" smtClean="0"/>
              <a:t> </a:t>
            </a:r>
          </a:p>
          <a:p>
            <a:r>
              <a:rPr lang="en-US" dirty="0" smtClean="0">
                <a:latin typeface="Times" pitchFamily="18" charset="0"/>
              </a:rPr>
              <a:t>2) Delays in flight operations are costly to the airlines and make travelers very cranky.</a:t>
            </a:r>
          </a:p>
          <a:p>
            <a:endParaRPr lang="en-US" dirty="0" smtClean="0">
              <a:latin typeface="Times" pitchFamily="18" charset="0"/>
            </a:endParaRPr>
          </a:p>
          <a:p>
            <a:r>
              <a:rPr lang="en-US" dirty="0" smtClean="0">
                <a:latin typeface="Times" pitchFamily="18" charset="0"/>
              </a:rPr>
              <a:t>3) Studies</a:t>
            </a:r>
            <a:r>
              <a:rPr lang="en-US" baseline="0" dirty="0" smtClean="0">
                <a:latin typeface="Times" pitchFamily="18" charset="0"/>
              </a:rPr>
              <a:t> in this area are limited at best or nonexistent.</a:t>
            </a:r>
          </a:p>
          <a:p>
            <a:endParaRPr lang="en-US" baseline="0" dirty="0" smtClean="0">
              <a:latin typeface="Times" pitchFamily="18" charset="0"/>
            </a:endParaRPr>
          </a:p>
          <a:p>
            <a:r>
              <a:rPr lang="en-US" baseline="0" dirty="0" smtClean="0">
                <a:latin typeface="Times" pitchFamily="18" charset="0"/>
              </a:rPr>
              <a:t>There are long term climatic impacts, but we will not address those here.</a:t>
            </a:r>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solidFill>
                  <a:prstClr val="black"/>
                </a:solidFill>
              </a:rPr>
              <a:pPr/>
              <a:t>7</a:t>
            </a:fld>
            <a:endParaRPr lang="en-US" smtClean="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Damage to exterior surfaces of several Boeing 727s and a schematic of damage to a 747-400 jumbo jet following an encounter with the June 15, 1991, ash cloud from Mount Pinatubo.  From </a:t>
            </a:r>
            <a:r>
              <a:rPr lang="en-US" b="1" i="1" dirty="0" smtClean="0">
                <a:latin typeface="Times" pitchFamily="18" charset="0"/>
              </a:rPr>
              <a:t>The 1991 Pinatubo Eruptions and Their Effects on Aircraft Operations , </a:t>
            </a:r>
            <a:r>
              <a:rPr lang="en-US" i="1" dirty="0" smtClean="0">
                <a:latin typeface="Times" pitchFamily="18" charset="0"/>
              </a:rPr>
              <a:t>b</a:t>
            </a:r>
            <a:r>
              <a:rPr lang="en-US" dirty="0" smtClean="0">
                <a:latin typeface="Times" pitchFamily="18" charset="0"/>
              </a:rPr>
              <a:t>y Thomas J. </a:t>
            </a:r>
            <a:r>
              <a:rPr lang="en-US" dirty="0" err="1" smtClean="0">
                <a:latin typeface="Times" pitchFamily="18" charset="0"/>
              </a:rPr>
              <a:t>Casadevall</a:t>
            </a:r>
            <a:r>
              <a:rPr lang="en-US" dirty="0" smtClean="0">
                <a:latin typeface="Times" pitchFamily="18" charset="0"/>
              </a:rPr>
              <a:t>, </a:t>
            </a:r>
            <a:r>
              <a:rPr lang="en-US" dirty="0" err="1" smtClean="0">
                <a:latin typeface="Times" pitchFamily="18" charset="0"/>
              </a:rPr>
              <a:t>Perla</a:t>
            </a:r>
            <a:r>
              <a:rPr lang="en-US" dirty="0" smtClean="0">
                <a:latin typeface="Times" pitchFamily="18" charset="0"/>
              </a:rPr>
              <a:t> J. Delos Reyes, and David J. Schneider</a:t>
            </a:r>
            <a:r>
              <a:rPr lang="en-US" baseline="30000" dirty="0" smtClean="0">
                <a:latin typeface="Times" pitchFamily="18" charset="0"/>
              </a:rPr>
              <a:t> –</a:t>
            </a:r>
            <a:r>
              <a:rPr lang="en-US" dirty="0" smtClean="0">
                <a:latin typeface="Times" pitchFamily="18" charset="0"/>
              </a:rPr>
              <a:t> USGS. 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a:p>
            <a:endParaRPr lang="en-US" b="1" i="1" dirty="0" smtClean="0">
              <a:latin typeface="Times" pitchFamily="18" charset="0"/>
            </a:endParaRPr>
          </a:p>
          <a:p>
            <a:endParaRPr lang="en-US" dirty="0" smtClean="0">
              <a:latin typeface="Times" pitchFamily="18" charset="0"/>
            </a:endParaRPr>
          </a:p>
        </p:txBody>
      </p:sp>
      <p:sp>
        <p:nvSpPr>
          <p:cNvPr id="92164" name="Slide Number Placeholder 3"/>
          <p:cNvSpPr>
            <a:spLocks noGrp="1"/>
          </p:cNvSpPr>
          <p:nvPr>
            <p:ph type="sldNum" sz="quarter" idx="5"/>
          </p:nvPr>
        </p:nvSpPr>
        <p:spPr>
          <a:noFill/>
        </p:spPr>
        <p:txBody>
          <a:bodyPr/>
          <a:lstStyle/>
          <a:p>
            <a:fld id="{27342053-654F-43CE-A9D7-00DAC52DD5A8}" type="slidenum">
              <a:rPr lang="en-US" smtClean="0">
                <a:solidFill>
                  <a:prstClr val="black"/>
                </a:solidFill>
              </a:rPr>
              <a:pPr/>
              <a:t>8</a:t>
            </a:fld>
            <a:endParaRPr lang="en-US" smtClean="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dirty="0" smtClean="0">
                <a:latin typeface="Times" pitchFamily="18" charset="0"/>
              </a:rPr>
              <a:t>The ash particles also damage the external and aerodynamic surfaces of an aircraft…especially the windscreen (is a very common occurrence). Windscreens can become totally </a:t>
            </a:r>
            <a:r>
              <a:rPr lang="en-US" dirty="0" err="1" smtClean="0">
                <a:latin typeface="Times" pitchFamily="18" charset="0"/>
              </a:rPr>
              <a:t>obscurred</a:t>
            </a:r>
            <a:r>
              <a:rPr lang="en-US" dirty="0" smtClean="0">
                <a:latin typeface="Times" pitchFamily="18" charset="0"/>
              </a:rPr>
              <a:t> (etching) or even crack due to the ash’s hardness and the speeds of the aircraft.  As a matter of fact, documentation of the frequency and cost of damage to the windscreen helped to spark alert system development. </a:t>
            </a:r>
          </a:p>
          <a:p>
            <a:r>
              <a:rPr lang="en-US" dirty="0" smtClean="0">
                <a:latin typeface="Times" pitchFamily="18" charset="0"/>
              </a:rPr>
              <a:t>Incorporate this as talking</a:t>
            </a:r>
            <a:r>
              <a:rPr lang="en-US" baseline="0" dirty="0" smtClean="0">
                <a:latin typeface="Times" pitchFamily="18" charset="0"/>
              </a:rPr>
              <a:t> point in other slide or as a slide with fewer words.</a:t>
            </a:r>
            <a:endParaRPr lang="en-US" dirty="0" smtClean="0">
              <a:latin typeface="Times" pitchFamily="18" charset="0"/>
            </a:endParaRPr>
          </a:p>
          <a:p>
            <a:endParaRPr lang="en-US" dirty="0" smtClean="0">
              <a:latin typeface="Times" pitchFamily="18" charset="0"/>
            </a:endParaRPr>
          </a:p>
        </p:txBody>
      </p:sp>
      <p:sp>
        <p:nvSpPr>
          <p:cNvPr id="89092" name="Slide Number Placeholder 3"/>
          <p:cNvSpPr>
            <a:spLocks noGrp="1"/>
          </p:cNvSpPr>
          <p:nvPr>
            <p:ph type="sldNum" sz="quarter" idx="5"/>
          </p:nvPr>
        </p:nvSpPr>
        <p:spPr>
          <a:noFill/>
        </p:spPr>
        <p:txBody>
          <a:bodyPr/>
          <a:lstStyle/>
          <a:p>
            <a:fld id="{F57468D3-4C93-4614-8691-5621714D18AC}" type="slidenum">
              <a:rPr lang="en-US" smtClean="0">
                <a:solidFill>
                  <a:prstClr val="black"/>
                </a:solidFill>
              </a:rPr>
              <a:pPr/>
              <a:t>9</a:t>
            </a:fld>
            <a:endParaRPr 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solidFill>
                  <a:prstClr val="white">
                    <a:shade val="50000"/>
                  </a:prstClr>
                </a:solidFill>
              </a:rPr>
              <a:pPr>
                <a:defRPr/>
              </a:pPr>
              <a:t>4/7/2010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solidFill>
                  <a:prstClr val="white">
                    <a:shade val="50000"/>
                  </a:prstClr>
                </a:solidFill>
              </a:rPr>
              <a:pPr>
                <a:defRPr/>
              </a:pPr>
              <a:t>4/7/2010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solidFill>
                  <a:prstClr val="white">
                    <a:shade val="50000"/>
                  </a:prstClr>
                </a:solidFill>
              </a:rPr>
              <a:pPr>
                <a:defRPr/>
              </a:pPr>
              <a:t>4/7/2010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solidFill>
                  <a:prstClr val="white">
                    <a:shade val="50000"/>
                  </a:prstClr>
                </a:solidFill>
              </a:rPr>
              <a:pPr>
                <a:defRPr/>
              </a:pPr>
              <a:t>4/7/2010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8080"/>
        </a:solidFill>
        <a:effectLst/>
      </p:bgPr>
    </p:bg>
    <p:spTree>
      <p:nvGrpSpPr>
        <p:cNvPr id="1" name=""/>
        <p:cNvGrpSpPr/>
        <p:nvPr/>
      </p:nvGrpSpPr>
      <p:grpSpPr>
        <a:xfrm>
          <a:off x="0" y="0"/>
          <a:ext cx="0" cy="0"/>
          <a:chOff x="0" y="0"/>
          <a:chExt cx="0" cy="0"/>
        </a:xfrm>
      </p:grpSpPr>
      <p:pic>
        <p:nvPicPr>
          <p:cNvPr id="59402" name="Picture 10" descr="theVolcano"/>
          <p:cNvPicPr>
            <a:picLocks noChangeAspect="1" noChangeArrowheads="1"/>
          </p:cNvPicPr>
          <p:nvPr userDrawn="1"/>
        </p:nvPicPr>
        <p:blipFill>
          <a:blip r:embed="rId2" cstate="print"/>
          <a:srcRect/>
          <a:stretch>
            <a:fillRect/>
          </a:stretch>
        </p:blipFill>
        <p:spPr bwMode="auto">
          <a:xfrm>
            <a:off x="0" y="0"/>
            <a:ext cx="9142413" cy="6172200"/>
          </a:xfrm>
          <a:prstGeom prst="rect">
            <a:avLst/>
          </a:prstGeom>
          <a:noFill/>
        </p:spPr>
      </p:pic>
      <p:sp>
        <p:nvSpPr>
          <p:cNvPr id="59394" name="Rectangle 2"/>
          <p:cNvSpPr>
            <a:spLocks noGrp="1" noChangeArrowheads="1"/>
          </p:cNvSpPr>
          <p:nvPr>
            <p:ph type="ctrTitle"/>
          </p:nvPr>
        </p:nvSpPr>
        <p:spPr>
          <a:xfrm>
            <a:off x="3048000" y="3810000"/>
            <a:ext cx="6096000" cy="762000"/>
          </a:xfrm>
          <a:solidFill>
            <a:srgbClr val="FFFFCC"/>
          </a:solidFill>
          <a:ln>
            <a:solidFill>
              <a:schemeClr val="bg1"/>
            </a:solidFill>
          </a:ln>
        </p:spPr>
        <p:txBody>
          <a:bodyPr/>
          <a:lstStyle>
            <a:lvl1pPr>
              <a:defRPr sz="3200">
                <a:solidFill>
                  <a:srgbClr val="003366"/>
                </a:solidFill>
              </a:defRPr>
            </a:lvl1pPr>
          </a:lstStyle>
          <a:p>
            <a:r>
              <a:rPr lang="en-US"/>
              <a:t>Click to edit Master title style</a:t>
            </a:r>
          </a:p>
        </p:txBody>
      </p:sp>
      <p:sp>
        <p:nvSpPr>
          <p:cNvPr id="59395" name="Rectangle 3"/>
          <p:cNvSpPr>
            <a:spLocks noGrp="1" noChangeArrowheads="1"/>
          </p:cNvSpPr>
          <p:nvPr>
            <p:ph type="subTitle" idx="1"/>
          </p:nvPr>
        </p:nvSpPr>
        <p:spPr>
          <a:xfrm>
            <a:off x="457200" y="5334000"/>
            <a:ext cx="6400800" cy="1524000"/>
          </a:xfrm>
        </p:spPr>
        <p:txBody>
          <a:bodyPr/>
          <a:lstStyle>
            <a:lvl1pPr>
              <a:defRPr sz="2000">
                <a:solidFill>
                  <a:schemeClr val="bg1"/>
                </a:solidFill>
                <a:latin typeface="TradeGothicCondEighteen" pitchFamily="2" charset="0"/>
              </a:defRPr>
            </a:lvl1pPr>
          </a:lstStyle>
          <a:p>
            <a:r>
              <a:rPr lang="en-US"/>
              <a:t>Click to edit Master subtitle style</a:t>
            </a:r>
          </a:p>
        </p:txBody>
      </p:sp>
      <p:sp>
        <p:nvSpPr>
          <p:cNvPr id="59396" name="Rectangle 4"/>
          <p:cNvSpPr>
            <a:spLocks noGrp="1" noChangeArrowheads="1"/>
          </p:cNvSpPr>
          <p:nvPr>
            <p:ph type="dt" sz="half" idx="2"/>
          </p:nvPr>
        </p:nvSpPr>
        <p:spPr/>
        <p:txBody>
          <a:bodyPr/>
          <a:lstStyle>
            <a:lvl1pPr>
              <a:defRPr/>
            </a:lvl1pPr>
          </a:lstStyle>
          <a:p>
            <a:endParaRPr lang="en-US">
              <a:solidFill>
                <a:srgbClr val="000000"/>
              </a:solidFill>
            </a:endParaRPr>
          </a:p>
        </p:txBody>
      </p:sp>
      <p:sp>
        <p:nvSpPr>
          <p:cNvPr id="59397" name="Rectangle 5"/>
          <p:cNvSpPr>
            <a:spLocks noGrp="1" noChangeArrowheads="1"/>
          </p:cNvSpPr>
          <p:nvPr>
            <p:ph type="ftr" sz="quarter" idx="3"/>
          </p:nvPr>
        </p:nvSpPr>
        <p:spPr/>
        <p:txBody>
          <a:bodyPr/>
          <a:lstStyle>
            <a:lvl1pPr>
              <a:defRPr/>
            </a:lvl1pPr>
          </a:lstStyle>
          <a:p>
            <a:endParaRPr lang="en-US">
              <a:solidFill>
                <a:srgbClr val="000000"/>
              </a:solidFill>
            </a:endParaRPr>
          </a:p>
        </p:txBody>
      </p:sp>
      <p:sp>
        <p:nvSpPr>
          <p:cNvPr id="59398" name="Rectangle 6"/>
          <p:cNvSpPr>
            <a:spLocks noGrp="1" noChangeArrowheads="1"/>
          </p:cNvSpPr>
          <p:nvPr>
            <p:ph type="sldNum" sz="quarter" idx="4"/>
          </p:nvPr>
        </p:nvSpPr>
        <p:spPr>
          <a:xfrm>
            <a:off x="7010400" y="6477000"/>
            <a:ext cx="2133600" cy="381000"/>
          </a:xfrm>
        </p:spPr>
        <p:txBody>
          <a:bodyPr/>
          <a:lstStyle>
            <a:lvl1pPr>
              <a:defRPr>
                <a:latin typeface="+mn-lt"/>
              </a:defRPr>
            </a:lvl1pPr>
          </a:lstStyle>
          <a:p>
            <a:fld id="{54219964-9866-4E9C-AC57-DD2B8E642B0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A39E631-BEAF-44FA-85B2-707FB88B947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5084F7E-E212-4D72-932D-3C52251C715D}"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EC10D8B-EBE7-484E-8FC4-302D85BF738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414C6607-4B02-482E-830A-556774D8136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E256230F-9EC5-4E28-BFB8-46B41B32966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7630AC57-A5C7-4C33-90CD-87FEEFB95B3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solidFill>
                  <a:prstClr val="white">
                    <a:shade val="50000"/>
                  </a:prstClr>
                </a:solidFill>
              </a:rPr>
              <a:pPr>
                <a:defRPr/>
              </a:pPr>
              <a:t>4/7/2010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9559500-A489-4B7F-8F05-07715B2050A8}"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28AA37E-BC19-4CF8-8354-E8264C2CE9C6}"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2DE8868-6219-48FF-9656-A6EE42547065}"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0"/>
            <a:ext cx="211455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19125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E7E644A-9285-4452-92FC-1B7F6B40B79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solidFill>
                  <a:prstClr val="white">
                    <a:shade val="50000"/>
                  </a:prstClr>
                </a:solidFill>
              </a:rPr>
              <a:pPr>
                <a:defRPr/>
              </a:pPr>
              <a:t>4/7/2010</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solidFill>
                  <a:prstClr val="white">
                    <a:shade val="50000"/>
                  </a:prstClr>
                </a:solidFill>
              </a:rPr>
              <a:pPr>
                <a:defRPr/>
              </a:pPr>
              <a:t>‹#›</a:t>
            </a:fld>
            <a:endParaRPr lang="en-US">
              <a:solidFill>
                <a:prstClr val="white">
                  <a:shade val="50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solidFill>
                  <a:prstClr val="white">
                    <a:shade val="50000"/>
                  </a:prstClr>
                </a:solidFill>
              </a:rPr>
              <a:pPr>
                <a:defRPr/>
              </a:pPr>
              <a:t>4/7/2010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solidFill>
                  <a:prstClr val="white">
                    <a:shade val="50000"/>
                  </a:prstClr>
                </a:solidFill>
              </a:rPr>
              <a:pPr>
                <a:defRPr/>
              </a:pPr>
              <a:t>4/7/2010</a:t>
            </a:fld>
            <a:endParaRPr lang="en-US">
              <a:solidFill>
                <a:prstClr val="white">
                  <a:shade val="50000"/>
                </a:prstClr>
              </a:solidFill>
            </a:endParaRPr>
          </a:p>
        </p:txBody>
      </p:sp>
      <p:sp>
        <p:nvSpPr>
          <p:cNvPr id="8"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solidFill>
                  <a:prstClr val="white">
                    <a:shade val="50000"/>
                  </a:prstClr>
                </a:solidFill>
              </a:rPr>
              <a:pPr>
                <a:defRPr/>
              </a:pPr>
              <a:t>4/7/2010</a:t>
            </a:fld>
            <a:endParaRPr lang="en-US">
              <a:solidFill>
                <a:prstClr val="white">
                  <a:shade val="50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solidFill>
                  <a:prstClr val="white">
                    <a:shade val="50000"/>
                  </a:prstClr>
                </a:solidFill>
              </a:rPr>
              <a:pPr>
                <a:defRPr/>
              </a:pPr>
              <a:t>4/7/2010</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solidFill>
                  <a:prstClr val="white">
                    <a:shade val="50000"/>
                  </a:prstClr>
                </a:solidFill>
              </a:rPr>
              <a:pPr>
                <a:defRPr/>
              </a:pPr>
              <a:t>4/7/2010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solidFill>
                  <a:prstClr val="white">
                    <a:shade val="50000"/>
                  </a:prstClr>
                </a:solidFill>
              </a:rPr>
              <a:pPr>
                <a:defRPr/>
              </a:pPr>
              <a:t>4/7/2010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B3072A58-C9E9-406B-921D-E7E933A39BDB}" type="datetime1">
              <a:rPr lang="en-US">
                <a:solidFill>
                  <a:prstClr val="white">
                    <a:shade val="50000"/>
                  </a:prstClr>
                </a:solidFill>
              </a:rPr>
              <a:pPr fontAlgn="base">
                <a:spcBef>
                  <a:spcPct val="0"/>
                </a:spcBef>
                <a:spcAft>
                  <a:spcPct val="0"/>
                </a:spcAft>
                <a:defRPr/>
              </a:pPr>
              <a:t>4/7/2010</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fontAlgn="base">
              <a:spcBef>
                <a:spcPct val="0"/>
              </a:spcBef>
              <a:spcAft>
                <a:spcPct val="0"/>
              </a:spcAft>
              <a:defRPr/>
            </a:pPr>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CFFA0760-0D85-49F3-86AC-6DA5CA37F80D}" type="slidenum">
              <a:rPr lang="en-US">
                <a:solidFill>
                  <a:prstClr val="white">
                    <a:shade val="50000"/>
                  </a:prstClr>
                </a:solidFill>
              </a:rPr>
              <a:pPr fontAlgn="base">
                <a:spcBef>
                  <a:spcPct val="0"/>
                </a:spcBef>
                <a:spcAft>
                  <a:spcPct val="0"/>
                </a:spcAft>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47800" y="0"/>
            <a:ext cx="7467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447800"/>
            <a:ext cx="8229600"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smtClean="0">
              <a:solidFill>
                <a:srgbClr val="000000"/>
              </a:solidFill>
              <a:latin typeface="TradeGothic" pitchFamily="2"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smtClean="0">
              <a:solidFill>
                <a:srgbClr val="000000"/>
              </a:solidFill>
              <a:latin typeface="TradeGothic" pitchFamily="2" charset="0"/>
            </a:endParaRPr>
          </a:p>
        </p:txBody>
      </p:sp>
      <p:sp>
        <p:nvSpPr>
          <p:cNvPr id="1030" name="Rectangle 6"/>
          <p:cNvSpPr>
            <a:spLocks noGrp="1" noChangeArrowheads="1"/>
          </p:cNvSpPr>
          <p:nvPr>
            <p:ph type="sldNum" sz="quarter" idx="4"/>
          </p:nvPr>
        </p:nvSpPr>
        <p:spPr bwMode="auto">
          <a:xfrm>
            <a:off x="7010400" y="6553200"/>
            <a:ext cx="2133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3A981CFB-50C9-4E3F-A45F-49453270F40C}" type="slidenum">
              <a:rPr lang="en-US" smtClean="0">
                <a:solidFill>
                  <a:srgbClr val="000000"/>
                </a:solidFill>
                <a:latin typeface="TradeGothic" pitchFamily="2" charset="0"/>
              </a:rPr>
              <a:pPr fontAlgn="base">
                <a:spcBef>
                  <a:spcPct val="0"/>
                </a:spcBef>
                <a:spcAft>
                  <a:spcPct val="0"/>
                </a:spcAft>
              </a:pPr>
              <a:t>‹#›</a:t>
            </a:fld>
            <a:endParaRPr lang="en-US" smtClean="0">
              <a:solidFill>
                <a:srgbClr val="000000"/>
              </a:solidFill>
              <a:latin typeface="TradeGothic" pitchFamily="2"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rtl="0" fontAlgn="base">
        <a:spcBef>
          <a:spcPct val="0"/>
        </a:spcBef>
        <a:spcAft>
          <a:spcPct val="0"/>
        </a:spcAft>
        <a:defRPr sz="4400">
          <a:solidFill>
            <a:schemeClr val="bg1"/>
          </a:solidFill>
          <a:latin typeface="+mj-lt"/>
          <a:ea typeface="+mj-ea"/>
          <a:cs typeface="+mj-cs"/>
        </a:defRPr>
      </a:lvl1pPr>
      <a:lvl2pPr algn="l" rtl="0" fontAlgn="base">
        <a:spcBef>
          <a:spcPct val="0"/>
        </a:spcBef>
        <a:spcAft>
          <a:spcPct val="0"/>
        </a:spcAft>
        <a:defRPr sz="4400">
          <a:solidFill>
            <a:schemeClr val="bg1"/>
          </a:solidFill>
          <a:latin typeface="TradeGothicBoldOblique" pitchFamily="2" charset="0"/>
        </a:defRPr>
      </a:lvl2pPr>
      <a:lvl3pPr algn="l" rtl="0" fontAlgn="base">
        <a:spcBef>
          <a:spcPct val="0"/>
        </a:spcBef>
        <a:spcAft>
          <a:spcPct val="0"/>
        </a:spcAft>
        <a:defRPr sz="4400">
          <a:solidFill>
            <a:schemeClr val="bg1"/>
          </a:solidFill>
          <a:latin typeface="TradeGothicBoldOblique" pitchFamily="2" charset="0"/>
        </a:defRPr>
      </a:lvl3pPr>
      <a:lvl4pPr algn="l" rtl="0" fontAlgn="base">
        <a:spcBef>
          <a:spcPct val="0"/>
        </a:spcBef>
        <a:spcAft>
          <a:spcPct val="0"/>
        </a:spcAft>
        <a:defRPr sz="4400">
          <a:solidFill>
            <a:schemeClr val="bg1"/>
          </a:solidFill>
          <a:latin typeface="TradeGothicBoldOblique" pitchFamily="2" charset="0"/>
        </a:defRPr>
      </a:lvl4pPr>
      <a:lvl5pPr algn="l" rtl="0" fontAlgn="base">
        <a:spcBef>
          <a:spcPct val="0"/>
        </a:spcBef>
        <a:spcAft>
          <a:spcPct val="0"/>
        </a:spcAft>
        <a:defRPr sz="4400">
          <a:solidFill>
            <a:schemeClr val="bg1"/>
          </a:solidFill>
          <a:latin typeface="TradeGothicBoldOblique" pitchFamily="2" charset="0"/>
        </a:defRPr>
      </a:lvl5pPr>
      <a:lvl6pPr marL="457200" algn="l" rtl="0" fontAlgn="base">
        <a:spcBef>
          <a:spcPct val="0"/>
        </a:spcBef>
        <a:spcAft>
          <a:spcPct val="0"/>
        </a:spcAft>
        <a:defRPr sz="4400">
          <a:solidFill>
            <a:schemeClr val="bg1"/>
          </a:solidFill>
          <a:latin typeface="TradeGothicBoldOblique" pitchFamily="2" charset="0"/>
        </a:defRPr>
      </a:lvl6pPr>
      <a:lvl7pPr marL="914400" algn="l" rtl="0" fontAlgn="base">
        <a:spcBef>
          <a:spcPct val="0"/>
        </a:spcBef>
        <a:spcAft>
          <a:spcPct val="0"/>
        </a:spcAft>
        <a:defRPr sz="4400">
          <a:solidFill>
            <a:schemeClr val="bg1"/>
          </a:solidFill>
          <a:latin typeface="TradeGothicBoldOblique" pitchFamily="2" charset="0"/>
        </a:defRPr>
      </a:lvl7pPr>
      <a:lvl8pPr marL="1371600" algn="l" rtl="0" fontAlgn="base">
        <a:spcBef>
          <a:spcPct val="0"/>
        </a:spcBef>
        <a:spcAft>
          <a:spcPct val="0"/>
        </a:spcAft>
        <a:defRPr sz="4400">
          <a:solidFill>
            <a:schemeClr val="bg1"/>
          </a:solidFill>
          <a:latin typeface="TradeGothicBoldOblique" pitchFamily="2" charset="0"/>
        </a:defRPr>
      </a:lvl8pPr>
      <a:lvl9pPr marL="1828800" algn="l" rtl="0" fontAlgn="base">
        <a:spcBef>
          <a:spcPct val="0"/>
        </a:spcBef>
        <a:spcAft>
          <a:spcPct val="0"/>
        </a:spcAft>
        <a:defRPr sz="4400">
          <a:solidFill>
            <a:schemeClr val="bg1"/>
          </a:solidFill>
          <a:latin typeface="TradeGothicBoldOblique" pitchFamily="2" charset="0"/>
        </a:defRPr>
      </a:lvl9pPr>
    </p:titleStyle>
    <p:bodyStyle>
      <a:lvl1pPr algn="l" rtl="0" fontAlgn="base">
        <a:spcBef>
          <a:spcPct val="50000"/>
        </a:spcBef>
        <a:spcAft>
          <a:spcPct val="0"/>
        </a:spcAft>
        <a:defRPr sz="2400">
          <a:solidFill>
            <a:schemeClr val="tx1"/>
          </a:solidFill>
          <a:latin typeface="+mn-lt"/>
          <a:ea typeface="+mn-ea"/>
          <a:cs typeface="+mn-cs"/>
        </a:defRPr>
      </a:lvl1pPr>
      <a:lvl2pPr marL="800100" indent="-342900" algn="l" rtl="0" fontAlgn="base">
        <a:spcBef>
          <a:spcPct val="5000"/>
        </a:spcBef>
        <a:spcAft>
          <a:spcPct val="0"/>
        </a:spcAft>
        <a:buClr>
          <a:srgbClr val="003366"/>
        </a:buClr>
        <a:buFont typeface="Webdings" pitchFamily="18" charset="2"/>
        <a:buChar char="ñ"/>
        <a:defRPr sz="2000">
          <a:solidFill>
            <a:schemeClr val="tx1"/>
          </a:solidFill>
          <a:latin typeface="TradeGothicCondEighteen" pitchFamily="2" charset="0"/>
        </a:defRPr>
      </a:lvl2pPr>
      <a:lvl3pPr marL="1257300" indent="-228600" algn="l" rtl="0" fontAlgn="base">
        <a:spcBef>
          <a:spcPct val="20000"/>
        </a:spcBef>
        <a:spcAft>
          <a:spcPct val="0"/>
        </a:spcAft>
        <a:buChar char="•"/>
        <a:defRPr sz="2000">
          <a:solidFill>
            <a:schemeClr val="tx1"/>
          </a:solidFill>
          <a:latin typeface="TradeGothicCondEighteen" pitchFamily="2" charset="0"/>
        </a:defRPr>
      </a:lvl3pPr>
      <a:lvl4pPr marL="1714500" indent="-228600" algn="l" rtl="0" fontAlgn="base">
        <a:spcBef>
          <a:spcPct val="20000"/>
        </a:spcBef>
        <a:spcAft>
          <a:spcPct val="0"/>
        </a:spcAft>
        <a:buChar char="–"/>
        <a:defRPr>
          <a:solidFill>
            <a:schemeClr val="tx1"/>
          </a:solidFill>
          <a:latin typeface="TradeGothicCondEighteen" pitchFamily="2" charset="0"/>
        </a:defRPr>
      </a:lvl4pPr>
      <a:lvl5pPr marL="2057400" indent="-228600" algn="l" rtl="0" fontAlgn="base">
        <a:spcBef>
          <a:spcPct val="20000"/>
        </a:spcBef>
        <a:spcAft>
          <a:spcPct val="0"/>
        </a:spcAft>
        <a:buChar char="»"/>
        <a:defRPr>
          <a:solidFill>
            <a:schemeClr val="tx1"/>
          </a:solidFill>
          <a:latin typeface="TradeGothicCondEighteen" pitchFamily="2" charset="0"/>
        </a:defRPr>
      </a:lvl5pPr>
      <a:lvl6pPr marL="2514600" indent="-228600" algn="l" rtl="0" fontAlgn="base">
        <a:spcBef>
          <a:spcPct val="20000"/>
        </a:spcBef>
        <a:spcAft>
          <a:spcPct val="0"/>
        </a:spcAft>
        <a:buChar char="»"/>
        <a:defRPr>
          <a:solidFill>
            <a:schemeClr val="tx1"/>
          </a:solidFill>
          <a:latin typeface="TradeGothicCondEighteen" pitchFamily="2" charset="0"/>
        </a:defRPr>
      </a:lvl6pPr>
      <a:lvl7pPr marL="2971800" indent="-228600" algn="l" rtl="0" fontAlgn="base">
        <a:spcBef>
          <a:spcPct val="20000"/>
        </a:spcBef>
        <a:spcAft>
          <a:spcPct val="0"/>
        </a:spcAft>
        <a:buChar char="»"/>
        <a:defRPr>
          <a:solidFill>
            <a:schemeClr val="tx1"/>
          </a:solidFill>
          <a:latin typeface="TradeGothicCondEighteen" pitchFamily="2" charset="0"/>
        </a:defRPr>
      </a:lvl7pPr>
      <a:lvl8pPr marL="3429000" indent="-228600" algn="l" rtl="0" fontAlgn="base">
        <a:spcBef>
          <a:spcPct val="20000"/>
        </a:spcBef>
        <a:spcAft>
          <a:spcPct val="0"/>
        </a:spcAft>
        <a:buChar char="»"/>
        <a:defRPr>
          <a:solidFill>
            <a:schemeClr val="tx1"/>
          </a:solidFill>
          <a:latin typeface="TradeGothicCondEighteen" pitchFamily="2" charset="0"/>
        </a:defRPr>
      </a:lvl8pPr>
      <a:lvl9pPr marL="3886200" indent="-228600" algn="l" rtl="0" fontAlgn="base">
        <a:spcBef>
          <a:spcPct val="20000"/>
        </a:spcBef>
        <a:spcAft>
          <a:spcPct val="0"/>
        </a:spcAft>
        <a:buChar char="»"/>
        <a:defRPr>
          <a:solidFill>
            <a:schemeClr val="tx1"/>
          </a:solidFill>
          <a:latin typeface="TradeGothicCondEighteen" pitchFamily="2"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www.cira.colostate.edu/cira/RAMM/Rmsdsol/ROLEX.html"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1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7.xml"/><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mailto:jeffrey.osiensky@noaa.gov" TargetMode="External"/><Relationship Id="rId2" Type="http://schemas.openxmlformats.org/officeDocument/2006/relationships/hyperlink" Target="mailto:Braun@cira.colostate.edu" TargetMode="External"/><Relationship Id="rId1" Type="http://schemas.openxmlformats.org/officeDocument/2006/relationships/slideLayout" Target="../slideLayouts/slideLayout2.xml"/><Relationship Id="rId4" Type="http://schemas.openxmlformats.org/officeDocument/2006/relationships/hyperlink" Target="mailto:kristine.a.nelson@noaa.gov"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533400"/>
            <a:ext cx="7848600" cy="2362200"/>
          </a:xfrm>
        </p:spPr>
        <p:txBody>
          <a:bodyPr>
            <a:normAutofit/>
          </a:bodyPr>
          <a:lstStyle/>
          <a:p>
            <a:pPr eaLnBrk="1" fontAlgn="auto" hangingPunct="1">
              <a:spcAft>
                <a:spcPts val="0"/>
              </a:spcAft>
              <a:defRPr/>
            </a:pPr>
            <a:r>
              <a:rPr lang="en-US" dirty="0" smtClean="0">
                <a:solidFill>
                  <a:srgbClr val="C00000"/>
                </a:solidFill>
              </a:rPr>
              <a:t>Volcanoes </a:t>
            </a:r>
            <a:r>
              <a:rPr lang="en-US" smtClean="0">
                <a:solidFill>
                  <a:srgbClr val="C00000"/>
                </a:solidFill>
              </a:rPr>
              <a:t>and volcanic ash</a:t>
            </a:r>
            <a:r>
              <a:rPr lang="en-US" dirty="0" smtClean="0">
                <a:solidFill>
                  <a:srgbClr val="C00000"/>
                </a:solidFill>
              </a:rPr>
              <a:t/>
            </a:r>
            <a:br>
              <a:rPr lang="en-US" dirty="0" smtClean="0">
                <a:solidFill>
                  <a:srgbClr val="C00000"/>
                </a:solidFill>
              </a:rPr>
            </a:br>
            <a:r>
              <a:rPr lang="en-US" sz="3600" dirty="0" smtClean="0">
                <a:solidFill>
                  <a:srgbClr val="C00000"/>
                </a:solidFill>
              </a:rPr>
              <a:t>Part 1</a:t>
            </a:r>
          </a:p>
        </p:txBody>
      </p:sp>
      <p:sp>
        <p:nvSpPr>
          <p:cNvPr id="3075" name="Rectangle 3"/>
          <p:cNvSpPr>
            <a:spLocks noGrp="1" noChangeArrowheads="1"/>
          </p:cNvSpPr>
          <p:nvPr>
            <p:ph type="subTitle" idx="1"/>
          </p:nvPr>
        </p:nvSpPr>
        <p:spPr>
          <a:xfrm>
            <a:off x="533400" y="3733801"/>
            <a:ext cx="8077200" cy="2133600"/>
          </a:xfrm>
        </p:spPr>
        <p:txBody>
          <a:bodyPr/>
          <a:lstStyle/>
          <a:p>
            <a:pPr eaLnBrk="1" hangingPunct="1"/>
            <a:r>
              <a:rPr lang="en-US" dirty="0" smtClean="0"/>
              <a:t>By</a:t>
            </a:r>
          </a:p>
          <a:p>
            <a:pPr eaLnBrk="1" hangingPunct="1"/>
            <a:r>
              <a:rPr lang="en-US" dirty="0" smtClean="0"/>
              <a:t>Jeff Braun and Bernie Connell (</a:t>
            </a:r>
            <a:r>
              <a:rPr lang="en-US" dirty="0" err="1" smtClean="0"/>
              <a:t>SHyMet</a:t>
            </a:r>
            <a:r>
              <a:rPr lang="en-US" dirty="0" smtClean="0"/>
              <a:t>/VISIT),</a:t>
            </a:r>
          </a:p>
          <a:p>
            <a:pPr eaLnBrk="1" hangingPunct="1"/>
            <a:r>
              <a:rPr lang="en-US" dirty="0" smtClean="0"/>
              <a:t>Jeff Osiensky, Kristine </a:t>
            </a:r>
            <a:r>
              <a:rPr lang="en-US" dirty="0" smtClean="0"/>
              <a:t>Nelson and </a:t>
            </a:r>
            <a:r>
              <a:rPr lang="en-US" dirty="0" smtClean="0"/>
              <a:t>Tony Hall </a:t>
            </a:r>
            <a:r>
              <a:rPr lang="en-US" dirty="0" smtClean="0"/>
              <a:t>(ESSD and NWS/AR</a:t>
            </a:r>
            <a:r>
              <a:rPr lang="en-US" dirty="0" smtClean="0"/>
              <a:t>)</a:t>
            </a:r>
          </a:p>
          <a:p>
            <a:pPr eaLnBrk="1" hangingPunct="1"/>
            <a:endParaRPr lang="en-US" dirty="0" smtClean="0"/>
          </a:p>
        </p:txBody>
      </p:sp>
      <p:sp>
        <p:nvSpPr>
          <p:cNvPr id="3076" name="TextBox 4"/>
          <p:cNvSpPr txBox="1">
            <a:spLocks noChangeArrowheads="1"/>
          </p:cNvSpPr>
          <p:nvPr/>
        </p:nvSpPr>
        <p:spPr bwMode="auto">
          <a:xfrm>
            <a:off x="0" y="6688138"/>
            <a:ext cx="5791200" cy="246062"/>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a:solidFill>
                  <a:prstClr val="white"/>
                </a:solidFill>
                <a:latin typeface="Times" pitchFamily="18" charset="0"/>
              </a:rPr>
              <a:t>Photo Courtesy  of Chad Hults, AVO/USGS, August 13, 2008 - Okmok</a:t>
            </a:r>
          </a:p>
        </p:txBody>
      </p:sp>
      <p:sp>
        <p:nvSpPr>
          <p:cNvPr id="5" name="TextBox 4"/>
          <p:cNvSpPr txBox="1"/>
          <p:nvPr/>
        </p:nvSpPr>
        <p:spPr>
          <a:xfrm>
            <a:off x="2667000" y="5638800"/>
            <a:ext cx="3886200" cy="830997"/>
          </a:xfrm>
          <a:prstGeom prst="rect">
            <a:avLst/>
          </a:prstGeom>
          <a:noFill/>
        </p:spPr>
        <p:txBody>
          <a:bodyPr wrap="square" rtlCol="0">
            <a:spAutoFit/>
          </a:bodyPr>
          <a:lstStyle/>
          <a:p>
            <a:pPr algn="ctr"/>
            <a:r>
              <a:rPr lang="en-US" sz="1600" dirty="0" smtClean="0"/>
              <a:t>With Additional Information from:  </a:t>
            </a:r>
          </a:p>
          <a:p>
            <a:pPr algn="ctr"/>
            <a:r>
              <a:rPr lang="en-US" sz="1600" dirty="0" smtClean="0"/>
              <a:t>Ken Pryor (NOAA/NESDIS) and </a:t>
            </a:r>
          </a:p>
          <a:p>
            <a:pPr algn="ctr"/>
            <a:r>
              <a:rPr lang="en-US" sz="1600" dirty="0" smtClean="0"/>
              <a:t>Christina Neal (USGS/AVO)</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4000" dirty="0" smtClean="0">
                <a:solidFill>
                  <a:srgbClr val="990000"/>
                </a:solidFill>
                <a:effectLst>
                  <a:outerShdw blurRad="38100" dist="38100" dir="2700000" algn="tl">
                    <a:srgbClr val="000000">
                      <a:alpha val="43137"/>
                    </a:srgbClr>
                  </a:outerShdw>
                </a:effectLst>
              </a:rPr>
              <a:t>Hazards on the ground</a:t>
            </a:r>
            <a:endParaRPr lang="en-US" sz="4000" dirty="0">
              <a:solidFill>
                <a:srgbClr val="990000"/>
              </a:solidFill>
              <a:effectLst>
                <a:outerShdw blurRad="38100" dist="38100" dir="2700000" algn="tl">
                  <a:srgbClr val="000000">
                    <a:alpha val="43137"/>
                  </a:srgbClr>
                </a:outerShdw>
              </a:effectLst>
            </a:endParaRPr>
          </a:p>
        </p:txBody>
      </p:sp>
      <p:sp>
        <p:nvSpPr>
          <p:cNvPr id="7" name="Content Placeholder 6"/>
          <p:cNvSpPr>
            <a:spLocks noGrp="1"/>
          </p:cNvSpPr>
          <p:nvPr>
            <p:ph idx="1"/>
          </p:nvPr>
        </p:nvSpPr>
        <p:spPr/>
        <p:txBody>
          <a:bodyPr/>
          <a:lstStyle/>
          <a:p>
            <a:r>
              <a:rPr lang="en-US" dirty="0" smtClean="0">
                <a:solidFill>
                  <a:schemeClr val="bg1"/>
                </a:solidFill>
              </a:rPr>
              <a:t>Explosive eruptions can destroy vegetation and deposit volcanic rocks and ash over wide areas.</a:t>
            </a:r>
          </a:p>
          <a:p>
            <a:pPr lvl="1"/>
            <a:r>
              <a:rPr lang="en-US" dirty="0" smtClean="0">
                <a:solidFill>
                  <a:schemeClr val="bg1"/>
                </a:solidFill>
              </a:rPr>
              <a:t>Promote increased rates of surface runoff during rainstorms.</a:t>
            </a:r>
          </a:p>
          <a:p>
            <a:pPr lvl="1"/>
            <a:r>
              <a:rPr lang="en-US" dirty="0" smtClean="0">
                <a:solidFill>
                  <a:schemeClr val="bg1"/>
                </a:solidFill>
              </a:rPr>
              <a:t>Dramatically increase the availability of loose debris that can be eroded and transported into river valleys.</a:t>
            </a:r>
          </a:p>
          <a:p>
            <a:pPr lvl="1"/>
            <a:r>
              <a:rPr lang="en-US" dirty="0" smtClean="0">
                <a:solidFill>
                  <a:schemeClr val="bg1"/>
                </a:solidFill>
              </a:rPr>
              <a:t>Significant ash fall can lead to accelerated rates of erosion on hill/slopes and in valleys, above normal stream flow in rivers during rainstorms, and increased deposition of sediment along riverbeds and valley floors.</a:t>
            </a:r>
          </a:p>
          <a:p>
            <a:endParaRPr lang="en-US" dirty="0" smtClean="0">
              <a:solidFill>
                <a:schemeClr val="bg1"/>
              </a:solidFill>
            </a:endParaRPr>
          </a:p>
          <a:p>
            <a:endParaRPr lang="en-US" dirty="0" smtClean="0"/>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990000"/>
                </a:solidFill>
                <a:effectLst>
                  <a:outerShdw blurRad="38100" dist="38100" dir="2700000" algn="tl">
                    <a:srgbClr val="000000">
                      <a:alpha val="43137"/>
                    </a:srgbClr>
                  </a:outerShdw>
                </a:effectLst>
              </a:rPr>
              <a:t>Hazards on the </a:t>
            </a:r>
            <a:r>
              <a:rPr lang="en-US" dirty="0" err="1" smtClean="0">
                <a:solidFill>
                  <a:srgbClr val="990000"/>
                </a:solidFill>
                <a:effectLst>
                  <a:outerShdw blurRad="38100" dist="38100" dir="2700000" algn="tl">
                    <a:srgbClr val="000000">
                      <a:alpha val="43137"/>
                    </a:srgbClr>
                  </a:outerShdw>
                </a:effectLst>
              </a:rPr>
              <a:t>gound</a:t>
            </a:r>
            <a:r>
              <a:rPr lang="en-US" dirty="0" smtClean="0">
                <a:solidFill>
                  <a:srgbClr val="990000"/>
                </a:solidFill>
                <a:effectLst>
                  <a:outerShdw blurRad="38100" dist="38100" dir="2700000" algn="tl">
                    <a:srgbClr val="000000">
                      <a:alpha val="43137"/>
                    </a:srgbClr>
                  </a:outerShdw>
                </a:effectLst>
              </a:rPr>
              <a:t>…</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Mudflows, flash flooding, </a:t>
            </a:r>
            <a:r>
              <a:rPr lang="en-US" dirty="0" err="1" smtClean="0">
                <a:solidFill>
                  <a:schemeClr val="bg1"/>
                </a:solidFill>
              </a:rPr>
              <a:t>wildland</a:t>
            </a:r>
            <a:r>
              <a:rPr lang="en-US" dirty="0" smtClean="0">
                <a:solidFill>
                  <a:schemeClr val="bg1"/>
                </a:solidFill>
              </a:rPr>
              <a:t> fires, and hot </a:t>
            </a:r>
            <a:r>
              <a:rPr lang="en-US" dirty="0" err="1" smtClean="0">
                <a:solidFill>
                  <a:schemeClr val="bg1"/>
                </a:solidFill>
              </a:rPr>
              <a:t>ashflows</a:t>
            </a:r>
            <a:r>
              <a:rPr lang="en-US" dirty="0" smtClean="0">
                <a:solidFill>
                  <a:schemeClr val="bg1"/>
                </a:solidFill>
              </a:rPr>
              <a:t>.</a:t>
            </a:r>
          </a:p>
          <a:p>
            <a:r>
              <a:rPr lang="en-US" dirty="0" smtClean="0">
                <a:solidFill>
                  <a:schemeClr val="bg1"/>
                </a:solidFill>
              </a:rPr>
              <a:t>Irritant to eyes, skin and respiratory systems</a:t>
            </a:r>
          </a:p>
          <a:p>
            <a:pPr lvl="1"/>
            <a:r>
              <a:rPr lang="en-US" dirty="0" smtClean="0">
                <a:solidFill>
                  <a:schemeClr val="bg1"/>
                </a:solidFill>
              </a:rPr>
              <a:t>Ash</a:t>
            </a:r>
          </a:p>
          <a:p>
            <a:pPr lvl="1"/>
            <a:r>
              <a:rPr lang="en-US" dirty="0" smtClean="0">
                <a:solidFill>
                  <a:schemeClr val="bg1"/>
                </a:solidFill>
              </a:rPr>
              <a:t>Gases - S0</a:t>
            </a:r>
            <a:r>
              <a:rPr lang="en-US" baseline="-25000" dirty="0" smtClean="0">
                <a:solidFill>
                  <a:schemeClr val="bg1"/>
                </a:solidFill>
              </a:rPr>
              <a:t>2</a:t>
            </a:r>
            <a:r>
              <a:rPr lang="en-US" dirty="0" smtClean="0">
                <a:solidFill>
                  <a:schemeClr val="bg1"/>
                </a:solidFill>
              </a:rPr>
              <a:t>, C0</a:t>
            </a:r>
            <a:r>
              <a:rPr lang="en-US" baseline="-25000" dirty="0" smtClean="0">
                <a:solidFill>
                  <a:schemeClr val="bg1"/>
                </a:solidFill>
              </a:rPr>
              <a:t>2</a:t>
            </a:r>
            <a:r>
              <a:rPr lang="en-US" dirty="0" smtClean="0">
                <a:solidFill>
                  <a:schemeClr val="bg1"/>
                </a:solidFill>
              </a:rPr>
              <a:t>, and HF (acid)</a:t>
            </a:r>
          </a:p>
          <a:p>
            <a:r>
              <a:rPr lang="en-US" dirty="0" smtClean="0">
                <a:solidFill>
                  <a:schemeClr val="bg1"/>
                </a:solidFill>
              </a:rPr>
              <a:t>Collapsed roofs due to heavy ash fall</a:t>
            </a:r>
          </a:p>
          <a:p>
            <a:r>
              <a:rPr lang="en-US" dirty="0" smtClean="0">
                <a:solidFill>
                  <a:schemeClr val="bg1"/>
                </a:solidFill>
              </a:rPr>
              <a:t>Damage to mechanical equipment</a:t>
            </a:r>
          </a:p>
          <a:p>
            <a:r>
              <a:rPr lang="en-US" dirty="0" smtClean="0">
                <a:solidFill>
                  <a:schemeClr val="bg1"/>
                </a:solidFill>
              </a:rPr>
              <a:t>Impacts to ground transportation (slippery surfaces)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a:t>
            </a:fld>
            <a:endParaRPr lang="en-US">
              <a:solidFill>
                <a:prstClr val="white">
                  <a:shade val="50000"/>
                </a:prst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590800"/>
            <a:ext cx="8229600" cy="1143000"/>
          </a:xfrm>
        </p:spPr>
        <p:txBody>
          <a:bodyPr>
            <a:normAutofit/>
          </a:bodyPr>
          <a:lstStyle/>
          <a:p>
            <a:r>
              <a:rPr lang="en-US" sz="4800" dirty="0" smtClean="0">
                <a:solidFill>
                  <a:srgbClr val="C00000"/>
                </a:solidFill>
              </a:rPr>
              <a:t>Volcanic Ash</a:t>
            </a:r>
            <a:endParaRPr lang="en-US" sz="4800"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a:t>
            </a:fld>
            <a:endParaRPr lang="en-US">
              <a:solidFill>
                <a:prstClr val="white">
                  <a:shade val="50000"/>
                </a:prst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C525A20-8D94-4A9B-AF3F-195387894A6D}" type="slidenum">
              <a:rPr lang="en-US" smtClean="0">
                <a:solidFill>
                  <a:prstClr val="white">
                    <a:shade val="50000"/>
                  </a:prstClr>
                </a:solidFill>
              </a:rPr>
              <a:pPr>
                <a:defRPr/>
              </a:pPr>
              <a:t>13</a:t>
            </a:fld>
            <a:endParaRPr lang="en-US">
              <a:solidFill>
                <a:prstClr val="white">
                  <a:shade val="50000"/>
                </a:prstClr>
              </a:solidFill>
            </a:endParaRPr>
          </a:p>
        </p:txBody>
      </p:sp>
      <p:pic>
        <p:nvPicPr>
          <p:cNvPr id="6" name="Picture 5" descr="VesuviusB25JohnSnowden.jpeg"/>
          <p:cNvPicPr>
            <a:picLocks noChangeAspect="1"/>
          </p:cNvPicPr>
          <p:nvPr/>
        </p:nvPicPr>
        <p:blipFill>
          <a:blip r:embed="rId3" cstate="print"/>
          <a:stretch>
            <a:fillRect/>
          </a:stretch>
        </p:blipFill>
        <p:spPr>
          <a:xfrm>
            <a:off x="838200" y="457200"/>
            <a:ext cx="7391400" cy="5334000"/>
          </a:xfrm>
          <a:prstGeom prst="rect">
            <a:avLst/>
          </a:prstGeom>
          <a:ln w="228600" cap="sq" cmpd="thickThin">
            <a:solidFill>
              <a:srgbClr val="000000"/>
            </a:solidFill>
            <a:prstDash val="solid"/>
            <a:miter lim="800000"/>
          </a:ln>
          <a:effectLst>
            <a:innerShdw blurRad="76200">
              <a:srgbClr val="000000"/>
            </a:innerShdw>
          </a:effectLst>
        </p:spPr>
      </p:pic>
      <p:sp>
        <p:nvSpPr>
          <p:cNvPr id="18437" name="TextBox 6"/>
          <p:cNvSpPr txBox="1">
            <a:spLocks noChangeArrowheads="1"/>
          </p:cNvSpPr>
          <p:nvPr/>
        </p:nvSpPr>
        <p:spPr bwMode="auto">
          <a:xfrm>
            <a:off x="6096000" y="6019800"/>
            <a:ext cx="2378075"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by:  John Snowden, March 1944</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rgbClr val="990000"/>
                </a:solidFill>
                <a:effectLst>
                  <a:outerShdw blurRad="38100" dist="38100" dir="2700000" algn="tl">
                    <a:srgbClr val="000000">
                      <a:alpha val="43137"/>
                    </a:srgbClr>
                  </a:outerShdw>
                </a:effectLst>
              </a:rPr>
              <a:t>Volcanic Ash: What is it?</a:t>
            </a:r>
            <a:endParaRPr lang="en-US" dirty="0">
              <a:solidFill>
                <a:srgbClr val="990000"/>
              </a:solidFill>
              <a:effectLst>
                <a:outerShdw blurRad="38100" dist="38100" dir="2700000" algn="tl">
                  <a:srgbClr val="000000">
                    <a:alpha val="43137"/>
                  </a:srgbClr>
                </a:outerShdw>
              </a:effectLst>
            </a:endParaRPr>
          </a:p>
        </p:txBody>
      </p:sp>
      <p:sp>
        <p:nvSpPr>
          <p:cNvPr id="6147" name="Content Placeholder 2"/>
          <p:cNvSpPr>
            <a:spLocks noGrp="1"/>
          </p:cNvSpPr>
          <p:nvPr>
            <p:ph idx="1"/>
          </p:nvPr>
        </p:nvSpPr>
        <p:spPr/>
        <p:txBody>
          <a:bodyPr/>
          <a:lstStyle/>
          <a:p>
            <a:pPr eaLnBrk="1" hangingPunct="1"/>
            <a:r>
              <a:rPr lang="en-US" dirty="0" smtClean="0">
                <a:solidFill>
                  <a:schemeClr val="bg1"/>
                </a:solidFill>
              </a:rPr>
              <a:t>Results from an “explosive process.”</a:t>
            </a:r>
          </a:p>
          <a:p>
            <a:pPr eaLnBrk="1" hangingPunct="1"/>
            <a:r>
              <a:rPr lang="en-US" dirty="0" smtClean="0">
                <a:solidFill>
                  <a:schemeClr val="bg1"/>
                </a:solidFill>
              </a:rPr>
              <a:t>Volcanic glass, rock, or minerals </a:t>
            </a:r>
          </a:p>
          <a:p>
            <a:pPr eaLnBrk="1" hangingPunct="1"/>
            <a:r>
              <a:rPr lang="en-US" dirty="0" smtClean="0">
                <a:solidFill>
                  <a:schemeClr val="bg1"/>
                </a:solidFill>
              </a:rPr>
              <a:t>Size:   0.001 to 2.00 millimeters </a:t>
            </a:r>
          </a:p>
          <a:p>
            <a:pPr eaLnBrk="1" hangingPunct="1"/>
            <a:r>
              <a:rPr lang="en-US" dirty="0" smtClean="0">
                <a:solidFill>
                  <a:schemeClr val="bg1"/>
                </a:solidFill>
              </a:rPr>
              <a:t>Composition: mostly Silica (SiO2) or other minerals rich in silica.</a:t>
            </a:r>
          </a:p>
          <a:p>
            <a:pPr eaLnBrk="1" hangingPunct="1"/>
            <a:r>
              <a:rPr lang="en-US" dirty="0" smtClean="0">
                <a:solidFill>
                  <a:schemeClr val="bg1"/>
                </a:solidFill>
              </a:rPr>
              <a:t>It is hard, (mostly) insoluble in water, rough, and corrosive. </a:t>
            </a:r>
          </a:p>
        </p:txBody>
      </p:sp>
      <p:sp>
        <p:nvSpPr>
          <p:cNvPr id="4" name="Date Placeholder 3"/>
          <p:cNvSpPr>
            <a:spLocks noGrp="1"/>
          </p:cNvSpPr>
          <p:nvPr>
            <p:ph type="dt" sz="quarter" idx="10"/>
          </p:nvPr>
        </p:nvSpPr>
        <p:spPr/>
        <p:txBody>
          <a:bodyPr/>
          <a:lstStyle/>
          <a:p>
            <a:pPr>
              <a:defRPr/>
            </a:pPr>
            <a:fld id="{9FCE5F04-31F0-40B1-834C-17832182210D}" type="datetime1">
              <a:rPr lang="en-US">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6DDBAB6-42F0-4343-AA32-CA0F3061AABF}" type="slidenum">
              <a:rPr lang="en-US">
                <a:solidFill>
                  <a:prstClr val="white">
                    <a:shade val="50000"/>
                  </a:prstClr>
                </a:solidFill>
              </a:rPr>
              <a:pPr>
                <a:defRPr/>
              </a:pPr>
              <a:t>14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9729C7B-510A-409A-AC85-761A727AAE4B}" type="slidenum">
              <a:rPr lang="en-US" smtClean="0">
                <a:solidFill>
                  <a:prstClr val="white">
                    <a:shade val="50000"/>
                  </a:prstClr>
                </a:solidFill>
              </a:rPr>
              <a:pPr>
                <a:defRPr/>
              </a:pPr>
              <a:t>15</a:t>
            </a:fld>
            <a:endParaRPr lang="en-US">
              <a:solidFill>
                <a:prstClr val="white">
                  <a:shade val="50000"/>
                </a:prstClr>
              </a:solidFill>
            </a:endParaRPr>
          </a:p>
        </p:txBody>
      </p:sp>
      <p:pic>
        <p:nvPicPr>
          <p:cNvPr id="8197" name="Picture 5" descr="StHelens DSwanson USGS.jpg"/>
          <p:cNvPicPr>
            <a:picLocks noChangeAspect="1"/>
          </p:cNvPicPr>
          <p:nvPr/>
        </p:nvPicPr>
        <p:blipFill>
          <a:blip r:embed="rId3" cstate="print"/>
          <a:srcRect/>
          <a:stretch>
            <a:fillRect/>
          </a:stretch>
        </p:blipFill>
        <p:spPr bwMode="auto">
          <a:xfrm>
            <a:off x="304800" y="895350"/>
            <a:ext cx="2438400" cy="3714750"/>
          </a:xfrm>
          <a:prstGeom prst="rect">
            <a:avLst/>
          </a:prstGeom>
          <a:noFill/>
          <a:ln w="9525">
            <a:noFill/>
            <a:miter lim="800000"/>
            <a:headEnd/>
            <a:tailEnd/>
          </a:ln>
        </p:spPr>
      </p:pic>
      <p:pic>
        <p:nvPicPr>
          <p:cNvPr id="8198" name="Picture 6" descr="StHelensAsh.jpg"/>
          <p:cNvPicPr>
            <a:picLocks noChangeAspect="1"/>
          </p:cNvPicPr>
          <p:nvPr/>
        </p:nvPicPr>
        <p:blipFill>
          <a:blip r:embed="rId4" cstate="print"/>
          <a:srcRect/>
          <a:stretch>
            <a:fillRect/>
          </a:stretch>
        </p:blipFill>
        <p:spPr bwMode="auto">
          <a:xfrm>
            <a:off x="3124200" y="1371600"/>
            <a:ext cx="5029200" cy="2990850"/>
          </a:xfrm>
          <a:prstGeom prst="rect">
            <a:avLst/>
          </a:prstGeom>
          <a:noFill/>
          <a:ln w="9525">
            <a:noFill/>
            <a:miter lim="800000"/>
            <a:headEnd/>
            <a:tailEnd/>
          </a:ln>
        </p:spPr>
      </p:pic>
      <p:pic>
        <p:nvPicPr>
          <p:cNvPr id="8199" name="Picture 8" descr="AshMicro.jpg"/>
          <p:cNvPicPr>
            <a:picLocks noChangeAspect="1"/>
          </p:cNvPicPr>
          <p:nvPr/>
        </p:nvPicPr>
        <p:blipFill>
          <a:blip r:embed="rId5" cstate="print"/>
          <a:srcRect/>
          <a:stretch>
            <a:fillRect/>
          </a:stretch>
        </p:blipFill>
        <p:spPr bwMode="auto">
          <a:xfrm>
            <a:off x="2209800" y="3886200"/>
            <a:ext cx="4572000" cy="2971800"/>
          </a:xfrm>
          <a:prstGeom prst="rect">
            <a:avLst/>
          </a:prstGeom>
          <a:noFill/>
          <a:ln w="9525">
            <a:noFill/>
            <a:miter lim="800000"/>
            <a:headEnd/>
            <a:tailEnd/>
          </a:ln>
        </p:spPr>
      </p:pic>
      <p:sp>
        <p:nvSpPr>
          <p:cNvPr id="8200" name="TextBox 10"/>
          <p:cNvSpPr txBox="1">
            <a:spLocks noChangeArrowheads="1"/>
          </p:cNvSpPr>
          <p:nvPr/>
        </p:nvSpPr>
        <p:spPr bwMode="auto">
          <a:xfrm>
            <a:off x="304800" y="4629150"/>
            <a:ext cx="1454150" cy="400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dirty="0">
                <a:solidFill>
                  <a:prstClr val="white"/>
                </a:solidFill>
                <a:latin typeface="Times" pitchFamily="18" charset="0"/>
              </a:rPr>
              <a:t>Courtesy D. Swanson,</a:t>
            </a:r>
          </a:p>
          <a:p>
            <a:pPr eaLnBrk="0" fontAlgn="base" hangingPunct="0">
              <a:spcBef>
                <a:spcPct val="0"/>
              </a:spcBef>
              <a:spcAft>
                <a:spcPct val="0"/>
              </a:spcAft>
            </a:pPr>
            <a:r>
              <a:rPr lang="en-US" sz="1000" dirty="0">
                <a:solidFill>
                  <a:prstClr val="white"/>
                </a:solidFill>
                <a:latin typeface="Times" pitchFamily="18" charset="0"/>
              </a:rPr>
              <a:t>USGS, July 1980</a:t>
            </a:r>
          </a:p>
        </p:txBody>
      </p:sp>
      <p:sp>
        <p:nvSpPr>
          <p:cNvPr id="8201" name="TextBox 11"/>
          <p:cNvSpPr txBox="1">
            <a:spLocks noChangeArrowheads="1"/>
          </p:cNvSpPr>
          <p:nvPr/>
        </p:nvSpPr>
        <p:spPr bwMode="auto">
          <a:xfrm>
            <a:off x="6781800" y="6457950"/>
            <a:ext cx="1770063" cy="4000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SEM image provided by </a:t>
            </a:r>
          </a:p>
          <a:p>
            <a:pPr eaLnBrk="0" fontAlgn="base" hangingPunct="0">
              <a:spcBef>
                <a:spcPct val="0"/>
              </a:spcBef>
              <a:spcAft>
                <a:spcPct val="0"/>
              </a:spcAft>
            </a:pPr>
            <a:r>
              <a:rPr lang="en-US" sz="1000">
                <a:solidFill>
                  <a:prstClr val="white"/>
                </a:solidFill>
                <a:latin typeface="Times" pitchFamily="18" charset="0"/>
              </a:rPr>
              <a:t>A.M. Sarna-Wojcicki, USGS</a:t>
            </a:r>
          </a:p>
        </p:txBody>
      </p:sp>
      <p:sp>
        <p:nvSpPr>
          <p:cNvPr id="8202" name="TextBox 12"/>
          <p:cNvSpPr txBox="1">
            <a:spLocks noChangeArrowheads="1"/>
          </p:cNvSpPr>
          <p:nvPr/>
        </p:nvSpPr>
        <p:spPr bwMode="auto">
          <a:xfrm>
            <a:off x="6858000" y="4343400"/>
            <a:ext cx="1951038"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D. Wieprecht, USGS May 1980</a:t>
            </a:r>
          </a:p>
        </p:txBody>
      </p:sp>
      <p:sp>
        <p:nvSpPr>
          <p:cNvPr id="8" name="Title 7"/>
          <p:cNvSpPr>
            <a:spLocks noGrp="1"/>
          </p:cNvSpPr>
          <p:nvPr>
            <p:ph type="title"/>
          </p:nvPr>
        </p:nvSpPr>
        <p:spPr>
          <a:xfrm>
            <a:off x="457200" y="76200"/>
            <a:ext cx="8229600" cy="1143000"/>
          </a:xfrm>
        </p:spPr>
        <p:txBody>
          <a:bodyPr>
            <a:normAutofit/>
          </a:bodyPr>
          <a:lstStyle/>
          <a:p>
            <a:pPr algn="r" eaLnBrk="1" hangingPunct="1">
              <a:defRPr/>
            </a:pPr>
            <a:r>
              <a:rPr lang="en-US" dirty="0" smtClean="0">
                <a:solidFill>
                  <a:srgbClr val="990000"/>
                </a:solidFill>
              </a:rPr>
              <a:t>The Ash of Mount St. Helens</a:t>
            </a:r>
            <a:endParaRPr lang="en-US" dirty="0">
              <a:solidFill>
                <a:srgbClr val="99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6400800" cy="868362"/>
          </a:xfrm>
        </p:spPr>
        <p:txBody>
          <a:bodyPr/>
          <a:lstStyle/>
          <a:p>
            <a:pPr eaLnBrk="1" hangingPunct="1">
              <a:defRPr/>
            </a:pPr>
            <a:r>
              <a:rPr lang="en-US" dirty="0" smtClean="0">
                <a:solidFill>
                  <a:srgbClr val="C00000"/>
                </a:solidFill>
              </a:rPr>
              <a:t>Ash Health Hazards</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05F1608D-ED05-4113-ABEA-452205655258}" type="datetime1">
              <a:rPr lang="en-US" smtClean="0">
                <a:solidFill>
                  <a:prstClr val="white">
                    <a:shade val="50000"/>
                  </a:prstClr>
                </a:solidFill>
              </a:rPr>
              <a:pPr>
                <a:defRPr/>
              </a:pPr>
              <a:t>4/7/2010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3C415355-2B96-487A-8BBE-7C2BD112E8A3}" type="slidenum">
              <a:rPr lang="en-US" smtClean="0">
                <a:solidFill>
                  <a:prstClr val="white">
                    <a:shade val="50000"/>
                  </a:prstClr>
                </a:solidFill>
              </a:rPr>
              <a:pPr>
                <a:defRPr/>
              </a:pPr>
              <a:t>16</a:t>
            </a:fld>
            <a:endParaRPr lang="en-US">
              <a:solidFill>
                <a:prstClr val="white">
                  <a:shade val="50000"/>
                </a:prstClr>
              </a:solidFill>
            </a:endParaRPr>
          </a:p>
        </p:txBody>
      </p:sp>
      <p:sp>
        <p:nvSpPr>
          <p:cNvPr id="11267" name="Content Placeholder 6"/>
          <p:cNvSpPr>
            <a:spLocks noGrp="1"/>
          </p:cNvSpPr>
          <p:nvPr>
            <p:ph idx="4294967295"/>
          </p:nvPr>
        </p:nvSpPr>
        <p:spPr>
          <a:xfrm>
            <a:off x="0" y="1066800"/>
            <a:ext cx="8229600" cy="5410200"/>
          </a:xfrm>
        </p:spPr>
        <p:txBody>
          <a:bodyPr/>
          <a:lstStyle/>
          <a:p>
            <a:pPr eaLnBrk="1" hangingPunct="1">
              <a:buFont typeface="Wingdings 2" pitchFamily="18" charset="2"/>
              <a:buNone/>
            </a:pPr>
            <a:r>
              <a:rPr lang="en-US" sz="2400" dirty="0" smtClean="0"/>
              <a:t> </a:t>
            </a:r>
          </a:p>
        </p:txBody>
      </p:sp>
      <p:sp>
        <p:nvSpPr>
          <p:cNvPr id="8" name="TextBox 7"/>
          <p:cNvSpPr txBox="1"/>
          <p:nvPr/>
        </p:nvSpPr>
        <p:spPr>
          <a:xfrm>
            <a:off x="6324600" y="6581001"/>
            <a:ext cx="1371600" cy="276999"/>
          </a:xfrm>
          <a:prstGeom prst="rect">
            <a:avLst/>
          </a:prstGeom>
          <a:noFill/>
        </p:spPr>
        <p:txBody>
          <a:bodyPr wrap="square" rtlCol="0">
            <a:spAutoFit/>
          </a:bodyPr>
          <a:lstStyle/>
          <a:p>
            <a:pPr fontAlgn="base">
              <a:spcBef>
                <a:spcPct val="0"/>
              </a:spcBef>
              <a:spcAft>
                <a:spcPct val="0"/>
              </a:spcAft>
            </a:pPr>
            <a:r>
              <a:rPr lang="en-US" sz="1200" dirty="0">
                <a:solidFill>
                  <a:prstClr val="black"/>
                </a:solidFill>
                <a:latin typeface="Times" pitchFamily="18" charset="0"/>
              </a:rPr>
              <a:t>E.W. Wolfe, 1991</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72000"/>
            <a:lum/>
          </a:blip>
          <a:srcRect/>
          <a:stretch>
            <a:fillRect l="-16000" r="-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Volcanic Gases</a:t>
            </a:r>
            <a:endParaRPr lang="en-US" dirty="0">
              <a:solidFill>
                <a:srgbClr val="C00000"/>
              </a:solidFill>
              <a:effectLst>
                <a:outerShdw blurRad="38100" dist="38100" dir="2700000" algn="tl">
                  <a:srgbClr val="000000">
                    <a:alpha val="43137"/>
                  </a:srgbClr>
                </a:outerShdw>
              </a:effectLst>
            </a:endParaRPr>
          </a:p>
        </p:txBody>
      </p:sp>
      <p:sp>
        <p:nvSpPr>
          <p:cNvPr id="9219" name="Content Placeholder 4"/>
          <p:cNvSpPr>
            <a:spLocks noGrp="1"/>
          </p:cNvSpPr>
          <p:nvPr>
            <p:ph idx="1"/>
          </p:nvPr>
        </p:nvSpPr>
        <p:spPr>
          <a:xfrm>
            <a:off x="228600" y="990600"/>
            <a:ext cx="8686800" cy="5334000"/>
          </a:xfrm>
        </p:spPr>
        <p:txBody>
          <a:bodyPr/>
          <a:lstStyle/>
          <a:p>
            <a:pPr eaLnBrk="1" hangingPunct="1"/>
            <a:r>
              <a:rPr lang="en-US" sz="3200" b="1" dirty="0" smtClean="0">
                <a:solidFill>
                  <a:schemeClr val="bg1"/>
                </a:solidFill>
              </a:rPr>
              <a:t>The most abundant volcanic gases released into the atmosphere are:  </a:t>
            </a:r>
          </a:p>
          <a:p>
            <a:pPr eaLnBrk="1" hangingPunct="1">
              <a:buNone/>
            </a:pPr>
            <a:r>
              <a:rPr lang="en-US" sz="3200" b="1" dirty="0" smtClean="0">
                <a:solidFill>
                  <a:schemeClr val="bg1"/>
                </a:solidFill>
              </a:rPr>
              <a:t>	H</a:t>
            </a:r>
            <a:r>
              <a:rPr lang="en-US" sz="3200" b="1" baseline="-25000" dirty="0" smtClean="0">
                <a:solidFill>
                  <a:schemeClr val="bg1"/>
                </a:solidFill>
              </a:rPr>
              <a:t>2</a:t>
            </a:r>
            <a:r>
              <a:rPr lang="en-US" sz="3200" b="1" dirty="0" smtClean="0">
                <a:solidFill>
                  <a:schemeClr val="bg1"/>
                </a:solidFill>
              </a:rPr>
              <a:t>0(g), C0</a:t>
            </a:r>
            <a:r>
              <a:rPr lang="en-US" sz="3200" b="1" baseline="-25000" dirty="0" smtClean="0">
                <a:solidFill>
                  <a:schemeClr val="bg1"/>
                </a:solidFill>
              </a:rPr>
              <a:t>2, </a:t>
            </a:r>
            <a:r>
              <a:rPr lang="en-US" sz="3200" b="1" dirty="0" smtClean="0">
                <a:solidFill>
                  <a:schemeClr val="bg1"/>
                </a:solidFill>
              </a:rPr>
              <a:t>and S0</a:t>
            </a:r>
            <a:r>
              <a:rPr lang="en-US" sz="3200" b="1" baseline="-25000" dirty="0" smtClean="0">
                <a:solidFill>
                  <a:schemeClr val="bg1"/>
                </a:solidFill>
              </a:rPr>
              <a:t>2</a:t>
            </a:r>
            <a:endParaRPr lang="en-US" sz="3200" b="1" dirty="0" smtClean="0">
              <a:solidFill>
                <a:schemeClr val="bg1"/>
              </a:solidFill>
            </a:endParaRPr>
          </a:p>
          <a:p>
            <a:pPr eaLnBrk="1" hangingPunct="1"/>
            <a:r>
              <a:rPr lang="en-US" sz="3200" b="1" dirty="0" smtClean="0">
                <a:solidFill>
                  <a:schemeClr val="bg1"/>
                </a:solidFill>
              </a:rPr>
              <a:t>Small or trace amounts of others gases include:  </a:t>
            </a:r>
          </a:p>
          <a:p>
            <a:pPr eaLnBrk="1" hangingPunct="1">
              <a:buNone/>
            </a:pPr>
            <a:r>
              <a:rPr lang="en-US" sz="3200" b="1" dirty="0" smtClean="0">
                <a:solidFill>
                  <a:schemeClr val="bg1"/>
                </a:solidFill>
              </a:rPr>
              <a:t>	H</a:t>
            </a:r>
            <a:r>
              <a:rPr lang="en-US" sz="3200" b="1" baseline="-25000" dirty="0" smtClean="0">
                <a:solidFill>
                  <a:schemeClr val="bg1"/>
                </a:solidFill>
              </a:rPr>
              <a:t>2</a:t>
            </a:r>
            <a:r>
              <a:rPr lang="en-US" sz="3200" b="1" dirty="0" smtClean="0">
                <a:solidFill>
                  <a:schemeClr val="bg1"/>
                </a:solidFill>
              </a:rPr>
              <a:t>S, H</a:t>
            </a:r>
            <a:r>
              <a:rPr lang="en-US" sz="3200" b="1" baseline="-25000" dirty="0" smtClean="0">
                <a:solidFill>
                  <a:schemeClr val="bg1"/>
                </a:solidFill>
              </a:rPr>
              <a:t>2</a:t>
            </a:r>
            <a:r>
              <a:rPr lang="en-US" sz="3200" b="1" dirty="0" smtClean="0">
                <a:solidFill>
                  <a:schemeClr val="bg1"/>
                </a:solidFill>
              </a:rPr>
              <a:t>(g), CO, HCL, HF, and HE</a:t>
            </a:r>
          </a:p>
          <a:p>
            <a:pPr eaLnBrk="1" hangingPunct="1"/>
            <a:r>
              <a:rPr lang="en-US" sz="3200" b="1" dirty="0" smtClean="0">
                <a:solidFill>
                  <a:schemeClr val="bg1"/>
                </a:solidFill>
              </a:rPr>
              <a:t>The volcanic gases that pose the greatest potential hazard to people, animals, agriculture, and property are: S0</a:t>
            </a:r>
            <a:r>
              <a:rPr lang="en-US" sz="3200" b="1" baseline="-25000" dirty="0" smtClean="0">
                <a:solidFill>
                  <a:schemeClr val="bg1"/>
                </a:solidFill>
              </a:rPr>
              <a:t>2</a:t>
            </a:r>
            <a:r>
              <a:rPr lang="en-US" sz="3200" b="1" dirty="0" smtClean="0">
                <a:solidFill>
                  <a:schemeClr val="bg1"/>
                </a:solidFill>
              </a:rPr>
              <a:t>, C0</a:t>
            </a:r>
            <a:r>
              <a:rPr lang="en-US" sz="3200" b="1" baseline="-25000" dirty="0" smtClean="0">
                <a:solidFill>
                  <a:schemeClr val="bg1"/>
                </a:solidFill>
              </a:rPr>
              <a:t>2</a:t>
            </a:r>
            <a:r>
              <a:rPr lang="en-US" sz="3200" b="1" dirty="0" smtClean="0">
                <a:solidFill>
                  <a:schemeClr val="bg1"/>
                </a:solidFill>
              </a:rPr>
              <a:t>, and HF (acid). </a:t>
            </a:r>
          </a:p>
          <a:p>
            <a:pPr eaLnBrk="1" hangingPunct="1"/>
            <a:endParaRPr lang="en-US" sz="1600" dirty="0" smtClean="0"/>
          </a:p>
          <a:p>
            <a:pPr eaLnBrk="1" hangingPunct="1"/>
            <a:endParaRPr lang="en-US" sz="1200" dirty="0" smtClean="0"/>
          </a:p>
          <a:p>
            <a:pPr eaLnBrk="1" hangingPunct="1"/>
            <a:endParaRPr lang="en-US" sz="1200" dirty="0" smtClean="0"/>
          </a:p>
        </p:txBody>
      </p:sp>
      <p:sp>
        <p:nvSpPr>
          <p:cNvPr id="3" name="Date Placeholder 2"/>
          <p:cNvSpPr>
            <a:spLocks noGrp="1"/>
          </p:cNvSpPr>
          <p:nvPr>
            <p:ph type="dt" sz="quarter" idx="10"/>
          </p:nvPr>
        </p:nvSpPr>
        <p:spPr/>
        <p:txBody>
          <a:bodyPr/>
          <a:lstStyle/>
          <a:p>
            <a:pPr>
              <a:defRPr/>
            </a:pPr>
            <a:r>
              <a:rPr lang="en-US" b="1" dirty="0" smtClean="0">
                <a:solidFill>
                  <a:prstClr val="black"/>
                </a:solidFill>
              </a:rPr>
              <a:t>Photo: S. R. Brantley (USGS)</a:t>
            </a:r>
            <a:endParaRPr lang="en-US" dirty="0">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D23F81B7-FC55-42B5-8905-2541946DD813}" type="slidenum">
              <a:rPr lang="en-US" smtClean="0">
                <a:solidFill>
                  <a:prstClr val="white">
                    <a:shade val="50000"/>
                  </a:prstClr>
                </a:solidFill>
              </a:rPr>
              <a:pPr>
                <a:defRPr/>
              </a:pPr>
              <a:t>17</a:t>
            </a:fld>
            <a:endParaRPr lang="en-US">
              <a:solidFill>
                <a:prstClr val="white">
                  <a:shade val="50000"/>
                </a:prst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400" dirty="0" smtClean="0">
                <a:solidFill>
                  <a:srgbClr val="C00000"/>
                </a:solidFill>
              </a:rPr>
              <a:t>Volcanic ash plumes as hazards to aviation</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FB143D8-FD6C-4860-BF83-0D186FD75C96}" type="slidenum">
              <a:rPr lang="en-US" smtClean="0">
                <a:solidFill>
                  <a:prstClr val="white">
                    <a:shade val="50000"/>
                  </a:prstClr>
                </a:solidFill>
              </a:rPr>
              <a:pPr>
                <a:defRPr/>
              </a:pPr>
              <a:t>18</a:t>
            </a:fld>
            <a:endParaRPr lang="en-US">
              <a:solidFill>
                <a:prstClr val="white">
                  <a:shade val="50000"/>
                </a:prstClr>
              </a:solidFill>
            </a:endParaRPr>
          </a:p>
        </p:txBody>
      </p:sp>
      <p:sp>
        <p:nvSpPr>
          <p:cNvPr id="12293" name="TextBox 5"/>
          <p:cNvSpPr txBox="1">
            <a:spLocks noChangeArrowheads="1"/>
          </p:cNvSpPr>
          <p:nvPr/>
        </p:nvSpPr>
        <p:spPr bwMode="auto">
          <a:xfrm>
            <a:off x="7418388" y="6611937"/>
            <a:ext cx="1725612"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dirty="0">
                <a:solidFill>
                  <a:prstClr val="white"/>
                </a:solidFill>
                <a:latin typeface="Times" pitchFamily="18" charset="0"/>
              </a:rPr>
              <a:t>Photo: Jeff Williams, NASA</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457200" y="0"/>
            <a:ext cx="8229600" cy="1143000"/>
          </a:xfrm>
        </p:spPr>
        <p:txBody>
          <a:bodyPr>
            <a:normAutofit fontScale="90000"/>
          </a:bodyPr>
          <a:lstStyle/>
          <a:p>
            <a:r>
              <a:rPr lang="en-US" sz="3600" dirty="0">
                <a:solidFill>
                  <a:srgbClr val="990000"/>
                </a:solidFill>
                <a:effectLst>
                  <a:outerShdw blurRad="38100" dist="38100" dir="2700000" algn="tl">
                    <a:srgbClr val="000000">
                      <a:alpha val="43137"/>
                    </a:srgbClr>
                  </a:outerShdw>
                </a:effectLst>
              </a:rPr>
              <a:t>How much detectable ash causes problems?</a:t>
            </a:r>
          </a:p>
        </p:txBody>
      </p:sp>
      <p:sp>
        <p:nvSpPr>
          <p:cNvPr id="225283" name="Rectangle 3"/>
          <p:cNvSpPr>
            <a:spLocks noGrp="1" noChangeArrowheads="1"/>
          </p:cNvSpPr>
          <p:nvPr>
            <p:ph type="body" idx="1"/>
          </p:nvPr>
        </p:nvSpPr>
        <p:spPr>
          <a:xfrm>
            <a:off x="0" y="1143000"/>
            <a:ext cx="5105400" cy="5257799"/>
          </a:xfrm>
        </p:spPr>
        <p:txBody>
          <a:bodyPr/>
          <a:lstStyle/>
          <a:p>
            <a:pPr>
              <a:buFontTx/>
              <a:buNone/>
            </a:pPr>
            <a:r>
              <a:rPr lang="en-US" sz="2800" dirty="0"/>
              <a:t>	</a:t>
            </a:r>
            <a:r>
              <a:rPr lang="en-US" sz="2400" dirty="0" smtClean="0">
                <a:solidFill>
                  <a:schemeClr val="bg1"/>
                </a:solidFill>
              </a:rPr>
              <a:t>An encounter </a:t>
            </a:r>
            <a:r>
              <a:rPr lang="en-US" sz="2400" dirty="0">
                <a:solidFill>
                  <a:schemeClr val="bg1"/>
                </a:solidFill>
              </a:rPr>
              <a:t>(Feb. 2000) of a NASA DC-8-72 research airplane with a diffuse volcanic ash cloud from Mt Hekla volcano</a:t>
            </a:r>
          </a:p>
          <a:p>
            <a:pPr lvl="1"/>
            <a:r>
              <a:rPr lang="en-US" sz="2000" dirty="0">
                <a:solidFill>
                  <a:schemeClr val="bg1"/>
                </a:solidFill>
              </a:rPr>
              <a:t>Ash detected with sensitive research instruments</a:t>
            </a:r>
          </a:p>
          <a:p>
            <a:pPr lvl="1"/>
            <a:r>
              <a:rPr lang="en-US" sz="2000" dirty="0">
                <a:solidFill>
                  <a:schemeClr val="bg1"/>
                </a:solidFill>
              </a:rPr>
              <a:t>In-flight performance checks  and post-flight visual inspections revealed no damage</a:t>
            </a:r>
          </a:p>
          <a:p>
            <a:pPr lvl="1"/>
            <a:r>
              <a:rPr lang="en-US" sz="2000" dirty="0">
                <a:solidFill>
                  <a:schemeClr val="bg1"/>
                </a:solidFill>
              </a:rPr>
              <a:t>Subsequent detailed examination of engines revealed clogged turbine cooling air passages and required that all 4 engines be replaced.</a:t>
            </a:r>
          </a:p>
        </p:txBody>
      </p:sp>
      <p:pic>
        <p:nvPicPr>
          <p:cNvPr id="1026" name="Picture 2"/>
          <p:cNvPicPr>
            <a:picLocks noChangeAspect="1" noChangeArrowheads="1"/>
          </p:cNvPicPr>
          <p:nvPr/>
        </p:nvPicPr>
        <p:blipFill>
          <a:blip r:embed="rId3" cstate="print"/>
          <a:srcRect/>
          <a:stretch>
            <a:fillRect/>
          </a:stretch>
        </p:blipFill>
        <p:spPr bwMode="auto">
          <a:xfrm>
            <a:off x="5334000" y="1600200"/>
            <a:ext cx="3581400" cy="2667000"/>
          </a:xfrm>
          <a:prstGeom prst="rect">
            <a:avLst/>
          </a:prstGeom>
          <a:noFill/>
          <a:ln w="9525">
            <a:noFill/>
            <a:miter lim="800000"/>
            <a:headEnd/>
            <a:tailEnd/>
          </a:ln>
          <a:effectLst/>
        </p:spPr>
      </p:pic>
      <p:sp>
        <p:nvSpPr>
          <p:cNvPr id="5" name="TextBox 4"/>
          <p:cNvSpPr txBox="1"/>
          <p:nvPr/>
        </p:nvSpPr>
        <p:spPr>
          <a:xfrm>
            <a:off x="5715000" y="4267200"/>
            <a:ext cx="3124199" cy="769441"/>
          </a:xfrm>
          <a:prstGeom prst="rect">
            <a:avLst/>
          </a:prstGeom>
          <a:noFill/>
        </p:spPr>
        <p:txBody>
          <a:bodyPr wrap="square" rtlCol="0">
            <a:spAutoFit/>
          </a:bodyPr>
          <a:lstStyle/>
          <a:p>
            <a:pPr fontAlgn="base">
              <a:spcBef>
                <a:spcPct val="0"/>
              </a:spcBef>
              <a:spcAft>
                <a:spcPct val="0"/>
              </a:spcAft>
            </a:pPr>
            <a:r>
              <a:rPr lang="en-US" sz="2400" dirty="0">
                <a:solidFill>
                  <a:prstClr val="white"/>
                </a:solidFill>
                <a:latin typeface="Times" pitchFamily="18" charset="0"/>
              </a:rPr>
              <a:t> </a:t>
            </a:r>
            <a:r>
              <a:rPr lang="en-US" sz="2000" dirty="0">
                <a:solidFill>
                  <a:prstClr val="white"/>
                </a:solidFill>
                <a:latin typeface="Times" pitchFamily="18" charset="0"/>
              </a:rPr>
              <a:t>Blistered thermal coating, and plugged cooling holes.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accent5">
                <a:lumMod val="50000"/>
              </a:schemeClr>
            </a:gs>
            <a:gs pos="100000">
              <a:schemeClr val="accent1">
                <a:tint val="23500"/>
                <a:satMod val="1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09600" y="457200"/>
            <a:ext cx="7772400" cy="1143000"/>
          </a:xfrm>
        </p:spPr>
        <p:txBody>
          <a:bodyPr/>
          <a:lstStyle/>
          <a:p>
            <a:r>
              <a:rPr lang="en-US" dirty="0">
                <a:solidFill>
                  <a:schemeClr val="tx1"/>
                </a:solidFill>
                <a:effectLst/>
              </a:rPr>
              <a:t>Volcanic Ash</a:t>
            </a:r>
          </a:p>
        </p:txBody>
      </p:sp>
      <p:sp>
        <p:nvSpPr>
          <p:cNvPr id="208899" name="Rectangle 3"/>
          <p:cNvSpPr>
            <a:spLocks noGrp="1" noChangeArrowheads="1"/>
          </p:cNvSpPr>
          <p:nvPr>
            <p:ph type="body" idx="1"/>
          </p:nvPr>
        </p:nvSpPr>
        <p:spPr>
          <a:xfrm>
            <a:off x="457200" y="1981200"/>
            <a:ext cx="8153400" cy="3276600"/>
          </a:xfrm>
        </p:spPr>
        <p:txBody>
          <a:bodyPr/>
          <a:lstStyle/>
          <a:p>
            <a:pPr>
              <a:buFontTx/>
              <a:buNone/>
            </a:pPr>
            <a:r>
              <a:rPr lang="en-US" b="1" dirty="0"/>
              <a:t>“Ash clouds are not an everyday issue and they do not provide frequent hazard.  But if encountered, volcanic ash can spoil your entire day.”											(</a:t>
            </a:r>
            <a:r>
              <a:rPr lang="en-US" b="1" dirty="0" err="1"/>
              <a:t>Engen</a:t>
            </a:r>
            <a:r>
              <a:rPr lang="en-US" b="1" dirty="0"/>
              <a:t>, 1994)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2000" b="-12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AF77F0C-84BC-4A81-A132-5C34E6BEF3EE}" type="slidenum">
              <a:rPr lang="en-US" smtClean="0">
                <a:solidFill>
                  <a:prstClr val="white">
                    <a:shade val="50000"/>
                  </a:prstClr>
                </a:solidFill>
              </a:rPr>
              <a:pPr>
                <a:defRPr/>
              </a:pPr>
              <a:t>20</a:t>
            </a:fld>
            <a:endParaRPr lang="en-US">
              <a:solidFill>
                <a:prstClr val="white">
                  <a:shade val="50000"/>
                </a:prstClr>
              </a:solidFill>
            </a:endParaRPr>
          </a:p>
        </p:txBody>
      </p:sp>
      <p:sp>
        <p:nvSpPr>
          <p:cNvPr id="6" name="TextBox 5"/>
          <p:cNvSpPr txBox="1"/>
          <p:nvPr/>
        </p:nvSpPr>
        <p:spPr>
          <a:xfrm>
            <a:off x="990600" y="6611938"/>
            <a:ext cx="1460500" cy="246062"/>
          </a:xfrm>
          <a:prstGeom prst="rect">
            <a:avLst/>
          </a:prstGeom>
          <a:noFill/>
        </p:spPr>
        <p:txBody>
          <a:bodyPr wrap="none">
            <a:spAutoFit/>
          </a:bodyPr>
          <a:lstStyle/>
          <a:p>
            <a:pPr eaLnBrk="0" fontAlgn="base" hangingPunct="0">
              <a:spcBef>
                <a:spcPct val="0"/>
              </a:spcBef>
              <a:spcAft>
                <a:spcPct val="0"/>
              </a:spcAft>
              <a:defRPr/>
            </a:pPr>
            <a:r>
              <a:rPr lang="en-US" sz="1000" dirty="0">
                <a:solidFill>
                  <a:prstClr val="black">
                    <a:lumMod val="95000"/>
                    <a:lumOff val="5000"/>
                  </a:prstClr>
                </a:solidFill>
                <a:latin typeface="Times" charset="0"/>
              </a:rPr>
              <a:t>Photo Courtesy NOAA</a:t>
            </a:r>
          </a:p>
        </p:txBody>
      </p:sp>
      <p:sp>
        <p:nvSpPr>
          <p:cNvPr id="7" name="TextBox 6"/>
          <p:cNvSpPr txBox="1"/>
          <p:nvPr/>
        </p:nvSpPr>
        <p:spPr>
          <a:xfrm>
            <a:off x="381000" y="228600"/>
            <a:ext cx="630301" cy="1015663"/>
          </a:xfrm>
          <a:prstGeom prst="rect">
            <a:avLst/>
          </a:prstGeom>
          <a:noFill/>
        </p:spPr>
        <p:txBody>
          <a:bodyPr wrap="none" rtlCol="0">
            <a:spAutoFit/>
          </a:bodyPr>
          <a:lstStyle/>
          <a:p>
            <a:pPr fontAlgn="base">
              <a:spcBef>
                <a:spcPct val="0"/>
              </a:spcBef>
              <a:spcAft>
                <a:spcPct val="0"/>
              </a:spcAft>
            </a:pPr>
            <a:r>
              <a:rPr lang="en-US" sz="6000" dirty="0">
                <a:solidFill>
                  <a:prstClr val="white"/>
                </a:solidFill>
                <a:latin typeface="Times" pitchFamily="18" charset="0"/>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685800" y="0"/>
            <a:ext cx="7772400" cy="1143000"/>
          </a:xfrm>
        </p:spPr>
        <p:txBody>
          <a:bodyPr>
            <a:normAutofit fontScale="90000"/>
          </a:bodyPr>
          <a:lstStyle/>
          <a:p>
            <a:pPr eaLnBrk="1" fontAlgn="auto" hangingPunct="1">
              <a:spcAft>
                <a:spcPts val="0"/>
              </a:spcAft>
              <a:defRPr/>
            </a:pPr>
            <a:r>
              <a:rPr lang="en-US" dirty="0" smtClean="0">
                <a:solidFill>
                  <a:srgbClr val="990000"/>
                </a:solidFill>
              </a:rPr>
              <a:t>Volcanic plume characteristics</a:t>
            </a:r>
          </a:p>
        </p:txBody>
      </p:sp>
      <p:pic>
        <p:nvPicPr>
          <p:cNvPr id="13315" name="Media Placeholder 6" descr="Redoubt 04211990 JoyceWarren USGS.jpg"/>
          <p:cNvPicPr>
            <a:picLocks noGrp="1" noChangeAspect="1"/>
          </p:cNvPicPr>
          <p:nvPr>
            <p:ph type="media" sz="half" idx="1"/>
          </p:nvPr>
        </p:nvPicPr>
        <p:blipFill>
          <a:blip r:embed="rId3" cstate="print"/>
          <a:srcRect/>
          <a:stretch>
            <a:fillRect/>
          </a:stretch>
        </p:blipFill>
        <p:spPr>
          <a:xfrm>
            <a:off x="228600" y="1600200"/>
            <a:ext cx="4419600" cy="4114800"/>
          </a:xfrm>
        </p:spPr>
      </p:pic>
      <p:sp>
        <p:nvSpPr>
          <p:cNvPr id="8198" name="Rectangle 3"/>
          <p:cNvSpPr>
            <a:spLocks noGrp="1" noChangeArrowheads="1"/>
          </p:cNvSpPr>
          <p:nvPr>
            <p:ph type="body" sz="half" idx="2"/>
          </p:nvPr>
        </p:nvSpPr>
        <p:spPr>
          <a:xfrm>
            <a:off x="4648200" y="914400"/>
            <a:ext cx="3810000" cy="5562600"/>
          </a:xfrm>
        </p:spPr>
        <p:txBody>
          <a:bodyPr>
            <a:noAutofit/>
          </a:bodyPr>
          <a:lstStyle/>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Eruptive volcanic plumes occur in numerous forms, varying in height, intensity, duration and in style.</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 forced jet occurs at the vent surface, controlling the mass and heat flux. </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An umbrella region spreads out atop the column.</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Convective columns do not extend above the middle stratosphere.</a:t>
            </a:r>
          </a:p>
        </p:txBody>
      </p:sp>
      <p:sp>
        <p:nvSpPr>
          <p:cNvPr id="8194" name="Date Placeholder 3"/>
          <p:cNvSpPr>
            <a:spLocks noGrp="1"/>
          </p:cNvSpPr>
          <p:nvPr>
            <p:ph type="dt" sz="quarter" idx="10"/>
          </p:nvPr>
        </p:nvSpPr>
        <p:spPr/>
        <p:txBody>
          <a:bodyPr/>
          <a:lstStyle/>
          <a:p>
            <a:pPr>
              <a:defRPr/>
            </a:pPr>
            <a:fld id="{E8C9653D-0D3E-41DC-8A9D-7EDE5009C2B2}" type="datetime1">
              <a:rPr lang="en-US">
                <a:solidFill>
                  <a:prstClr val="white">
                    <a:shade val="50000"/>
                  </a:prstClr>
                </a:solidFill>
              </a:rPr>
              <a:pPr>
                <a:defRPr/>
              </a:pPr>
              <a:t>4/7/2010</a:t>
            </a:fld>
            <a:endParaRPr lang="en-US">
              <a:solidFill>
                <a:prstClr val="white">
                  <a:shade val="50000"/>
                </a:prstClr>
              </a:solidFill>
            </a:endParaRPr>
          </a:p>
        </p:txBody>
      </p:sp>
      <p:sp>
        <p:nvSpPr>
          <p:cNvPr id="8196" name="Slide Number Placeholder 5"/>
          <p:cNvSpPr>
            <a:spLocks noGrp="1"/>
          </p:cNvSpPr>
          <p:nvPr>
            <p:ph type="sldNum" sz="quarter" idx="12"/>
          </p:nvPr>
        </p:nvSpPr>
        <p:spPr/>
        <p:txBody>
          <a:bodyPr/>
          <a:lstStyle/>
          <a:p>
            <a:pPr>
              <a:defRPr/>
            </a:pPr>
            <a:fld id="{84BD2C75-A052-4036-8361-1FB5EFBAB3BE}" type="slidenum">
              <a:rPr lang="en-US">
                <a:solidFill>
                  <a:prstClr val="white">
                    <a:shade val="50000"/>
                  </a:prstClr>
                </a:solidFill>
              </a:rPr>
              <a:pPr>
                <a:defRPr/>
              </a:pPr>
              <a:t>21</a:t>
            </a:fld>
            <a:endParaRPr lang="en-US">
              <a:solidFill>
                <a:prstClr val="white">
                  <a:shade val="50000"/>
                </a:prst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5000" b="-5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4/7/2010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22</a:t>
            </a:fld>
            <a:endParaRPr lang="en-US">
              <a:solidFill>
                <a:prstClr val="white">
                  <a:shade val="50000"/>
                </a:prstClr>
              </a:solidFill>
            </a:endParaRPr>
          </a:p>
        </p:txBody>
      </p:sp>
      <p:sp>
        <p:nvSpPr>
          <p:cNvPr id="5" name="TextBox 4"/>
          <p:cNvSpPr txBox="1"/>
          <p:nvPr/>
        </p:nvSpPr>
        <p:spPr>
          <a:xfrm>
            <a:off x="6477000" y="0"/>
            <a:ext cx="2667000" cy="369332"/>
          </a:xfrm>
          <a:prstGeom prst="rect">
            <a:avLst/>
          </a:prstGeom>
          <a:noFill/>
        </p:spPr>
        <p:txBody>
          <a:bodyPr wrap="square" rtlCol="0">
            <a:spAutoFit/>
          </a:bodyPr>
          <a:lstStyle/>
          <a:p>
            <a:r>
              <a:rPr lang="en-US" dirty="0" smtClean="0">
                <a:solidFill>
                  <a:schemeClr val="bg1"/>
                </a:solidFill>
              </a:rPr>
              <a:t>Self and Walker, 1994</a:t>
            </a:r>
            <a:endParaRPr lang="en-US"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10000"/>
          </a:stretch>
        </a:blipFill>
        <a:effectLst/>
      </p:bgPr>
    </p:bg>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p:txBody>
          <a:bodyPr>
            <a:normAutofit fontScale="90000"/>
          </a:bodyPr>
          <a:lstStyle/>
          <a:p>
            <a:pPr eaLnBrk="1" fontAlgn="auto" hangingPunct="1">
              <a:spcAft>
                <a:spcPts val="0"/>
              </a:spcAft>
              <a:defRPr/>
            </a:pPr>
            <a:r>
              <a:rPr lang="en-US" sz="3600" dirty="0" smtClean="0">
                <a:solidFill>
                  <a:schemeClr val="bg1"/>
                </a:solidFill>
              </a:rPr>
              <a:t>Ash Recognition and Transport/Dispersal Problems</a:t>
            </a:r>
            <a:endParaRPr lang="en-US" dirty="0" smtClean="0">
              <a:solidFill>
                <a:schemeClr val="bg1"/>
              </a:solidFill>
            </a:endParaRPr>
          </a:p>
        </p:txBody>
      </p:sp>
      <p:sp>
        <p:nvSpPr>
          <p:cNvPr id="7170" name="Date Placeholder 3"/>
          <p:cNvSpPr>
            <a:spLocks noGrp="1"/>
          </p:cNvSpPr>
          <p:nvPr>
            <p:ph type="dt" sz="half" idx="10"/>
          </p:nvPr>
        </p:nvSpPr>
        <p:spPr/>
        <p:txBody>
          <a:bodyPr/>
          <a:lstStyle/>
          <a:p>
            <a:pPr>
              <a:defRPr/>
            </a:pPr>
            <a:fld id="{0624A230-B02C-434D-AF42-2C0DEB246EBA}" type="datetime1">
              <a:rPr lang="en-US">
                <a:solidFill>
                  <a:prstClr val="white">
                    <a:shade val="50000"/>
                  </a:prstClr>
                </a:solidFill>
              </a:rPr>
              <a:pPr>
                <a:defRPr/>
              </a:pPr>
              <a:t>4/7/2010</a:t>
            </a:fld>
            <a:endParaRPr lang="en-US">
              <a:solidFill>
                <a:prstClr val="white">
                  <a:shade val="50000"/>
                </a:prstClr>
              </a:solidFill>
            </a:endParaRPr>
          </a:p>
        </p:txBody>
      </p:sp>
      <p:sp>
        <p:nvSpPr>
          <p:cNvPr id="7172" name="Slide Number Placeholder 5"/>
          <p:cNvSpPr>
            <a:spLocks noGrp="1"/>
          </p:cNvSpPr>
          <p:nvPr>
            <p:ph type="sldNum" sz="quarter" idx="12"/>
          </p:nvPr>
        </p:nvSpPr>
        <p:spPr/>
        <p:txBody>
          <a:bodyPr/>
          <a:lstStyle/>
          <a:p>
            <a:pPr>
              <a:defRPr/>
            </a:pPr>
            <a:fld id="{606B7751-CC36-46E2-9E21-3C60F328E825}" type="slidenum">
              <a:rPr lang="en-US">
                <a:solidFill>
                  <a:prstClr val="white">
                    <a:shade val="50000"/>
                  </a:prstClr>
                </a:solidFill>
              </a:rPr>
              <a:pPr>
                <a:defRPr/>
              </a:pPr>
              <a:t>23</a:t>
            </a:fld>
            <a:endParaRPr lang="en-US">
              <a:solidFill>
                <a:prstClr val="white">
                  <a:shade val="50000"/>
                </a:prstClr>
              </a:solidFill>
            </a:endParaRPr>
          </a:p>
        </p:txBody>
      </p:sp>
      <p:sp>
        <p:nvSpPr>
          <p:cNvPr id="19462" name="TextBox 5"/>
          <p:cNvSpPr txBox="1">
            <a:spLocks noChangeArrowheads="1"/>
          </p:cNvSpPr>
          <p:nvPr/>
        </p:nvSpPr>
        <p:spPr bwMode="auto">
          <a:xfrm>
            <a:off x="533400" y="6248400"/>
            <a:ext cx="3300413"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black"/>
                </a:solidFill>
                <a:latin typeface="Times" pitchFamily="18" charset="0"/>
              </a:rPr>
              <a:t>Photo: Chris Newhall, USGS, Mt. Pinatubo, 11/27/1991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228600" y="6248400"/>
            <a:ext cx="8915400" cy="457200"/>
          </a:xfrm>
        </p:spPr>
        <p:txBody>
          <a:bodyPr>
            <a:normAutofit/>
          </a:bodyPr>
          <a:lstStyle/>
          <a:p>
            <a:pPr algn="l"/>
            <a:r>
              <a:rPr lang="en-US" sz="1800" b="1" dirty="0" smtClean="0"/>
              <a:t>Map : </a:t>
            </a:r>
            <a:r>
              <a:rPr lang="en-US" sz="1800" b="1" dirty="0" err="1" smtClean="0"/>
              <a:t>Topinka</a:t>
            </a:r>
            <a:r>
              <a:rPr lang="en-US" sz="1800" b="1" dirty="0" smtClean="0"/>
              <a:t>, USGS 1997</a:t>
            </a:r>
            <a:endParaRPr lang="en-US" sz="1800" dirty="0"/>
          </a:p>
        </p:txBody>
      </p:sp>
      <p:pic>
        <p:nvPicPr>
          <p:cNvPr id="7" name="Content Placeholder 6" descr="map_plate_tectonics_world.gif"/>
          <p:cNvPicPr>
            <a:picLocks noGrp="1" noChangeAspect="1"/>
          </p:cNvPicPr>
          <p:nvPr>
            <p:ph idx="1"/>
          </p:nvPr>
        </p:nvPicPr>
        <p:blipFill>
          <a:blip r:embed="rId3" cstate="print"/>
          <a:stretch>
            <a:fillRect/>
          </a:stretch>
        </p:blipFill>
        <p:spPr>
          <a:xfrm>
            <a:off x="228600" y="304800"/>
            <a:ext cx="8686800" cy="5791199"/>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9CD19E37-3E25-4BDE-8A8F-7D98A8257255}" type="slidenum">
              <a:rPr lang="en-US" smtClean="0">
                <a:solidFill>
                  <a:prstClr val="white">
                    <a:shade val="50000"/>
                  </a:prstClr>
                </a:solidFill>
              </a:rPr>
              <a:pPr>
                <a:defRPr/>
              </a:pPr>
              <a:t>25</a:t>
            </a:fld>
            <a:endParaRPr lang="en-US">
              <a:solidFill>
                <a:prstClr val="white">
                  <a:shade val="50000"/>
                </a:prstClr>
              </a:solidFill>
            </a:endParaRPr>
          </a:p>
        </p:txBody>
      </p:sp>
      <p:pic>
        <p:nvPicPr>
          <p:cNvPr id="21508" name="Picture 5" descr="NPAC Volcanoes edited final.JPG"/>
          <p:cNvPicPr>
            <a:picLocks noChangeAspect="1"/>
          </p:cNvPicPr>
          <p:nvPr/>
        </p:nvPicPr>
        <p:blipFill>
          <a:blip r:embed="rId3" cstate="print"/>
          <a:srcRect/>
          <a:stretch>
            <a:fillRect/>
          </a:stretch>
        </p:blipFill>
        <p:spPr bwMode="auto">
          <a:xfrm>
            <a:off x="381000" y="457200"/>
            <a:ext cx="8382000" cy="58674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90600"/>
          </a:xfrm>
        </p:spPr>
        <p:txBody>
          <a:bodyPr>
            <a:noAutofit/>
          </a:bodyPr>
          <a:lstStyle/>
          <a:p>
            <a:pPr eaLnBrk="1" hangingPunct="1">
              <a:defRPr/>
            </a:pPr>
            <a:r>
              <a:rPr lang="en-US" sz="2800" dirty="0" smtClean="0">
                <a:solidFill>
                  <a:srgbClr val="C00000"/>
                </a:solidFill>
              </a:rPr>
              <a:t>Common Routes of some of the nearly 100,000 flights per year over the NPAC</a:t>
            </a:r>
            <a:r>
              <a:rPr lang="en-US" sz="2800" dirty="0" smtClean="0"/>
              <a:t/>
            </a:r>
            <a:br>
              <a:rPr lang="en-US" sz="2800" dirty="0" smtClean="0"/>
            </a:br>
            <a:endParaRPr lang="en-US" sz="2800" dirty="0"/>
          </a:p>
        </p:txBody>
      </p:sp>
      <p:pic>
        <p:nvPicPr>
          <p:cNvPr id="22531" name="Content Placeholder 5" descr="NPAC Volcanoes Air Routes.JPG"/>
          <p:cNvPicPr>
            <a:picLocks noGrp="1" noChangeAspect="1"/>
          </p:cNvPicPr>
          <p:nvPr>
            <p:ph idx="1"/>
          </p:nvPr>
        </p:nvPicPr>
        <p:blipFill>
          <a:blip r:embed="rId3" cstate="print"/>
          <a:srcRect/>
          <a:stretch>
            <a:fillRect/>
          </a:stretch>
        </p:blipFill>
        <p:spPr>
          <a:xfrm>
            <a:off x="381000" y="990600"/>
            <a:ext cx="8458200" cy="5410200"/>
          </a:xfrm>
        </p:spPr>
      </p:pic>
      <p:sp>
        <p:nvSpPr>
          <p:cNvPr id="2" name="Date Placeholder 1"/>
          <p:cNvSpPr>
            <a:spLocks noGrp="1"/>
          </p:cNvSpPr>
          <p:nvPr>
            <p:ph type="dt" sz="quarter" idx="10"/>
          </p:nvPr>
        </p:nvSpPr>
        <p:spPr/>
        <p:txBody>
          <a:bodyPr/>
          <a:lstStyle/>
          <a:p>
            <a:pPr>
              <a:defRPr/>
            </a:pPr>
            <a:fld id="{DC3481D8-DA93-4167-A0E0-EF0008337593}" type="datetime1">
              <a:rPr lang="en-US" smtClean="0">
                <a:solidFill>
                  <a:prstClr val="white">
                    <a:shade val="50000"/>
                  </a:prstClr>
                </a:solidFill>
              </a:rPr>
              <a:pPr>
                <a:defRPr/>
              </a:pPr>
              <a:t>4/7/2010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75BD8F09-D2D9-4459-96F1-91AC7B4BCE5D}" type="slidenum">
              <a:rPr lang="en-US" smtClean="0">
                <a:solidFill>
                  <a:prstClr val="white">
                    <a:shade val="50000"/>
                  </a:prstClr>
                </a:solidFill>
              </a:rPr>
              <a:pPr>
                <a:defRPr/>
              </a:pPr>
              <a:t>26</a:t>
            </a:fld>
            <a:endParaRPr lang="en-US">
              <a:solidFill>
                <a:prstClr val="white">
                  <a:shade val="50000"/>
                </a:prst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6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Volcanic Hazards to Airports</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E6BDD1B-4DE3-4340-AFEB-F41494356C85}" type="slidenum">
              <a:rPr lang="en-US" smtClean="0">
                <a:solidFill>
                  <a:prstClr val="white">
                    <a:shade val="50000"/>
                  </a:prstClr>
                </a:solidFill>
              </a:rPr>
              <a:pPr>
                <a:defRPr/>
              </a:pPr>
              <a:t>27</a:t>
            </a:fld>
            <a:endParaRPr lang="en-US">
              <a:solidFill>
                <a:prstClr val="white">
                  <a:shade val="50000"/>
                </a:prstClr>
              </a:solidFill>
            </a:endParaRPr>
          </a:p>
        </p:txBody>
      </p:sp>
      <p:sp>
        <p:nvSpPr>
          <p:cNvPr id="23558" name="TextBox 5"/>
          <p:cNvSpPr txBox="1">
            <a:spLocks noChangeArrowheads="1"/>
          </p:cNvSpPr>
          <p:nvPr/>
        </p:nvSpPr>
        <p:spPr bwMode="auto">
          <a:xfrm>
            <a:off x="7264400" y="6688138"/>
            <a:ext cx="1879600" cy="246062"/>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black"/>
                </a:solidFill>
                <a:latin typeface="Times" pitchFamily="18" charset="0"/>
              </a:rPr>
              <a:t>Photo: R.L. Rieger, U.S. Navy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pPr>
              <a:buNone/>
            </a:pPr>
            <a:r>
              <a:rPr lang="en-US" sz="3200" b="1" dirty="0" smtClean="0">
                <a:solidFill>
                  <a:schemeClr val="bg1"/>
                </a:solidFill>
              </a:rPr>
              <a:t>Volcano Observatories </a:t>
            </a:r>
          </a:p>
          <a:p>
            <a:pPr>
              <a:buNone/>
            </a:pPr>
            <a:r>
              <a:rPr lang="en-US" sz="2400" b="1" dirty="0" smtClean="0">
                <a:solidFill>
                  <a:schemeClr val="bg1"/>
                </a:solidFill>
              </a:rPr>
              <a:t>– </a:t>
            </a:r>
            <a:r>
              <a:rPr lang="en-US" b="1" dirty="0" smtClean="0">
                <a:solidFill>
                  <a:schemeClr val="bg1"/>
                </a:solidFill>
              </a:rPr>
              <a:t>pre-eruption, eruption and post eruption monitoring including:</a:t>
            </a:r>
          </a:p>
          <a:p>
            <a:pPr lvl="1"/>
            <a:r>
              <a:rPr lang="en-US" sz="2800" b="1" dirty="0" smtClean="0">
                <a:solidFill>
                  <a:schemeClr val="bg1"/>
                </a:solidFill>
              </a:rPr>
              <a:t>Geodesy – measurement of ground deformation</a:t>
            </a:r>
          </a:p>
          <a:p>
            <a:pPr lvl="1"/>
            <a:r>
              <a:rPr lang="en-US" sz="2800" b="1" dirty="0" smtClean="0">
                <a:solidFill>
                  <a:schemeClr val="bg1"/>
                </a:solidFill>
              </a:rPr>
              <a:t>Seismology – detection of ground motion</a:t>
            </a:r>
          </a:p>
          <a:p>
            <a:pPr lvl="1"/>
            <a:r>
              <a:rPr lang="en-US" sz="2800" b="1" dirty="0" smtClean="0">
                <a:solidFill>
                  <a:schemeClr val="bg1"/>
                </a:solidFill>
              </a:rPr>
              <a:t>Geochemical – changes in gas chemistry and flux</a:t>
            </a:r>
          </a:p>
          <a:p>
            <a:pPr lvl="1"/>
            <a:r>
              <a:rPr lang="en-US" sz="2800" b="1" dirty="0" smtClean="0">
                <a:solidFill>
                  <a:schemeClr val="bg1"/>
                </a:solidFill>
              </a:rPr>
              <a:t>Other methods: Acoustic, Gravimetric, Thermal, Electromagnetic, Visual</a:t>
            </a:r>
            <a:endParaRPr lang="en-US" sz="2800" b="1" dirty="0" smtClean="0"/>
          </a:p>
          <a:p>
            <a:pPr>
              <a:buNone/>
            </a:pPr>
            <a:endParaRPr lang="en-US" sz="2400" b="1" dirty="0" smtClean="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28</a:t>
            </a:fld>
            <a:endParaRPr lang="en-US">
              <a:solidFill>
                <a:prstClr val="white">
                  <a:shade val="50000"/>
                </a:prstClr>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p>
        </p:txBody>
      </p:sp>
      <p:sp>
        <p:nvSpPr>
          <p:cNvPr id="3" name="Content Placeholder 2"/>
          <p:cNvSpPr>
            <a:spLocks noGrp="1"/>
          </p:cNvSpPr>
          <p:nvPr>
            <p:ph idx="1"/>
          </p:nvPr>
        </p:nvSpPr>
        <p:spPr>
          <a:xfrm>
            <a:off x="457200" y="1295400"/>
            <a:ext cx="8229600" cy="5562600"/>
          </a:xfrm>
        </p:spPr>
        <p:txBody>
          <a:bodyPr/>
          <a:lstStyle/>
          <a:p>
            <a:r>
              <a:rPr lang="en-US" b="1" dirty="0" smtClean="0">
                <a:solidFill>
                  <a:schemeClr val="bg1"/>
                </a:solidFill>
              </a:rPr>
              <a:t>VAAC – Volcanic Ash Advisory Centers</a:t>
            </a:r>
          </a:p>
          <a:p>
            <a:pPr lvl="1" eaLnBrk="1" hangingPunct="1"/>
            <a:r>
              <a:rPr lang="en-US" sz="2000" b="1" dirty="0" smtClean="0">
                <a:solidFill>
                  <a:schemeClr val="bg1"/>
                </a:solidFill>
              </a:rPr>
              <a:t>Develop and execute volcanic ash dispersion models in real-time.</a:t>
            </a:r>
          </a:p>
          <a:p>
            <a:pPr lvl="1" eaLnBrk="1" hangingPunct="1"/>
            <a:r>
              <a:rPr lang="en-US" sz="2000" b="1" dirty="0" smtClean="0">
                <a:solidFill>
                  <a:schemeClr val="bg1"/>
                </a:solidFill>
              </a:rPr>
              <a:t>Continuously use satellite information to identify volcanic ash and to discriminate volcanic ash clouds from weather clouds.</a:t>
            </a:r>
          </a:p>
          <a:p>
            <a:pPr lvl="1" eaLnBrk="1" hangingPunct="1"/>
            <a:r>
              <a:rPr lang="en-US" sz="2000" b="1" dirty="0" smtClean="0">
                <a:solidFill>
                  <a:schemeClr val="bg1"/>
                </a:solidFill>
              </a:rPr>
              <a:t>Issue Volcanic Ash Advisory (VAA) Statements and Volcanic Ash Graphics (VAG), which provide guidance to MWOs for SIGMETs involving volcanic ash.</a:t>
            </a:r>
          </a:p>
          <a:p>
            <a:pPr lvl="1" eaLnBrk="1" hangingPunct="1"/>
            <a:r>
              <a:rPr lang="en-US" sz="2000" b="1" dirty="0" smtClean="0">
                <a:solidFill>
                  <a:schemeClr val="bg1"/>
                </a:solidFill>
              </a:rPr>
              <a:t>Provide advisory service to Regional Area Forecast Centers, MWOs and other VAACs.</a:t>
            </a:r>
          </a:p>
          <a:p>
            <a:pPr lvl="1" eaLnBrk="1" hangingPunct="1"/>
            <a:r>
              <a:rPr lang="en-US" sz="2000" b="1" dirty="0" smtClean="0">
                <a:solidFill>
                  <a:schemeClr val="bg1"/>
                </a:solidFill>
              </a:rPr>
              <a:t>Coordinate with the aviation community, the public and neighboring VAACs about volcanic episodes.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29</a:t>
            </a:fld>
            <a:endParaRPr lang="en-US">
              <a:solidFill>
                <a:prstClr val="white">
                  <a:shade val="50000"/>
                </a:prst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C00000"/>
                </a:solidFill>
                <a:effectLst>
                  <a:outerShdw blurRad="38100" dist="38100" dir="2700000" algn="tl">
                    <a:srgbClr val="000000">
                      <a:alpha val="43137"/>
                    </a:srgbClr>
                  </a:outerShdw>
                </a:effectLst>
              </a:rPr>
              <a:t>OUTLINE</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334000"/>
          </a:xfrm>
        </p:spPr>
        <p:txBody>
          <a:bodyPr/>
          <a:lstStyle/>
          <a:p>
            <a:r>
              <a:rPr lang="en-US" dirty="0" smtClean="0">
                <a:solidFill>
                  <a:schemeClr val="bg1"/>
                </a:solidFill>
              </a:rPr>
              <a:t>Volcanic Activity:  Effusive  vs. Explosive</a:t>
            </a:r>
          </a:p>
          <a:p>
            <a:r>
              <a:rPr lang="en-US" dirty="0" smtClean="0">
                <a:solidFill>
                  <a:schemeClr val="bg1"/>
                </a:solidFill>
              </a:rPr>
              <a:t>Hazards on the Ground and in the Air.</a:t>
            </a:r>
          </a:p>
          <a:p>
            <a:pPr lvl="1"/>
            <a:r>
              <a:rPr lang="en-US" dirty="0" smtClean="0">
                <a:solidFill>
                  <a:schemeClr val="bg1"/>
                </a:solidFill>
              </a:rPr>
              <a:t>Health hazards </a:t>
            </a:r>
          </a:p>
          <a:p>
            <a:pPr lvl="1"/>
            <a:r>
              <a:rPr lang="en-US" dirty="0" smtClean="0">
                <a:solidFill>
                  <a:schemeClr val="bg1"/>
                </a:solidFill>
              </a:rPr>
              <a:t>Aviation hazards/issues</a:t>
            </a:r>
          </a:p>
          <a:p>
            <a:pPr lvl="2"/>
            <a:r>
              <a:rPr lang="en-US" dirty="0" smtClean="0">
                <a:solidFill>
                  <a:schemeClr val="bg1"/>
                </a:solidFill>
              </a:rPr>
              <a:t>Damage to engines, external parts of aircraft, instrumentation</a:t>
            </a:r>
          </a:p>
          <a:p>
            <a:pPr lvl="2"/>
            <a:r>
              <a:rPr lang="en-US" dirty="0" smtClean="0">
                <a:solidFill>
                  <a:schemeClr val="bg1"/>
                </a:solidFill>
              </a:rPr>
              <a:t>Aviation health hazards</a:t>
            </a:r>
          </a:p>
          <a:p>
            <a:pPr lvl="2"/>
            <a:r>
              <a:rPr lang="en-US" dirty="0" smtClean="0">
                <a:solidFill>
                  <a:schemeClr val="bg1"/>
                </a:solidFill>
              </a:rPr>
              <a:t>Lightning and turbulence </a:t>
            </a:r>
          </a:p>
          <a:p>
            <a:r>
              <a:rPr lang="en-US" dirty="0" smtClean="0">
                <a:solidFill>
                  <a:schemeClr val="bg1"/>
                </a:solidFill>
              </a:rPr>
              <a:t>Ash/Aerosol Detection and Observation</a:t>
            </a:r>
          </a:p>
          <a:p>
            <a:pPr lvl="1"/>
            <a:r>
              <a:rPr lang="en-US" dirty="0" smtClean="0">
                <a:solidFill>
                  <a:schemeClr val="bg1"/>
                </a:solidFill>
              </a:rPr>
              <a:t>Satellite, radar, and other information</a:t>
            </a:r>
          </a:p>
          <a:p>
            <a:r>
              <a:rPr lang="en-US" dirty="0" smtClean="0">
                <a:solidFill>
                  <a:schemeClr val="bg1"/>
                </a:solidFill>
              </a:rPr>
              <a:t>Modeling and Plume Dispersion</a:t>
            </a:r>
          </a:p>
          <a:p>
            <a:pPr lvl="1">
              <a:buNone/>
            </a:pPr>
            <a:endParaRPr lang="en-US" dirty="0" smtClean="0"/>
          </a:p>
          <a:p>
            <a:pPr>
              <a:buNone/>
            </a:pP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a:t>
            </a:fld>
            <a:endParaRPr lang="en-US">
              <a:solidFill>
                <a:prstClr val="white">
                  <a:shade val="50000"/>
                </a:prst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solidFill>
                <a:srgbClr val="990000"/>
              </a:solidFill>
              <a:effectLst>
                <a:outerShdw blurRad="38100" dist="38100" dir="2700000" algn="tl">
                  <a:srgbClr val="000000">
                    <a:alpha val="43137"/>
                  </a:srgbClr>
                </a:outerShdw>
              </a:effectLst>
            </a:endParaRPr>
          </a:p>
        </p:txBody>
      </p:sp>
      <p:sp>
        <p:nvSpPr>
          <p:cNvPr id="24579" name="Content Placeholder 2"/>
          <p:cNvSpPr>
            <a:spLocks noGrp="1"/>
          </p:cNvSpPr>
          <p:nvPr>
            <p:ph idx="1"/>
          </p:nvPr>
        </p:nvSpPr>
        <p:spPr/>
        <p:txBody>
          <a:bodyPr/>
          <a:lstStyle/>
          <a:p>
            <a:pPr eaLnBrk="1" hangingPunct="1"/>
            <a:r>
              <a:rPr lang="en-US" dirty="0" smtClean="0">
                <a:solidFill>
                  <a:schemeClr val="bg1"/>
                </a:solidFill>
              </a:rPr>
              <a:t>(Fore)warning of imminent volcanic eruptions and hazards can reduce operational disruptions at airports. Methods include:</a:t>
            </a:r>
          </a:p>
          <a:p>
            <a:pPr eaLnBrk="1" hangingPunct="1"/>
            <a:r>
              <a:rPr lang="en-US" dirty="0" smtClean="0">
                <a:solidFill>
                  <a:schemeClr val="bg1"/>
                </a:solidFill>
              </a:rPr>
              <a:t>Better real-time detection of explosive volcanic activity. </a:t>
            </a:r>
          </a:p>
          <a:p>
            <a:pPr eaLnBrk="1" hangingPunct="1"/>
            <a:r>
              <a:rPr lang="en-US" dirty="0" smtClean="0">
                <a:solidFill>
                  <a:schemeClr val="bg1"/>
                </a:solidFill>
              </a:rPr>
              <a:t>Forecasts modeling of ash-plume paths (PUFF and/or HYSPLIT).</a:t>
            </a:r>
          </a:p>
          <a:p>
            <a:pPr eaLnBrk="1" hangingPunct="1"/>
            <a:r>
              <a:rPr lang="en-US" dirty="0" smtClean="0">
                <a:solidFill>
                  <a:schemeClr val="bg1"/>
                </a:solidFill>
              </a:rPr>
              <a:t>Detection of ash plumes using ground-based Doppler RADAR.</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936F7E5B-5DEA-40A6-9AD0-311057F0A707}" type="slidenum">
              <a:rPr lang="en-US" smtClean="0">
                <a:solidFill>
                  <a:prstClr val="white">
                    <a:shade val="50000"/>
                  </a:prstClr>
                </a:solidFill>
              </a:rPr>
              <a:pPr>
                <a:defRPr/>
              </a:pPr>
              <a:t>30</a:t>
            </a:fld>
            <a:endParaRPr lang="en-US">
              <a:solidFill>
                <a:prstClr val="white">
                  <a:shade val="50000"/>
                </a:prst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209800"/>
            <a:ext cx="8229600" cy="2362200"/>
          </a:xfrm>
        </p:spPr>
        <p:txBody>
          <a:bodyPr>
            <a:normAutofit/>
          </a:bodyPr>
          <a:lstStyle/>
          <a:p>
            <a:r>
              <a:rPr lang="en-US" dirty="0" smtClean="0">
                <a:solidFill>
                  <a:srgbClr val="C00000"/>
                </a:solidFill>
                <a:effectLst>
                  <a:outerShdw blurRad="38100" dist="38100" dir="2700000" algn="tl">
                    <a:srgbClr val="000000">
                      <a:alpha val="43137"/>
                    </a:srgbClr>
                  </a:outerShdw>
                </a:effectLst>
              </a:rPr>
              <a:t>Remote Sensing and Observation</a:t>
            </a:r>
            <a:endParaRPr lang="en-US" dirty="0">
              <a:solidFill>
                <a:srgbClr val="C00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31</a:t>
            </a:fld>
            <a:endParaRPr lang="en-US">
              <a:solidFill>
                <a:prstClr val="white">
                  <a:shade val="50000"/>
                </a:prstClr>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en-US" dirty="0">
                <a:solidFill>
                  <a:srgbClr val="990000"/>
                </a:solidFill>
              </a:rPr>
              <a:t>Importance of Remote Sensing</a:t>
            </a:r>
          </a:p>
        </p:txBody>
      </p:sp>
      <p:sp>
        <p:nvSpPr>
          <p:cNvPr id="214019" name="Rectangle 3"/>
          <p:cNvSpPr>
            <a:spLocks noGrp="1" noChangeArrowheads="1"/>
          </p:cNvSpPr>
          <p:nvPr>
            <p:ph type="body" idx="1"/>
          </p:nvPr>
        </p:nvSpPr>
        <p:spPr>
          <a:xfrm>
            <a:off x="609600" y="1295400"/>
            <a:ext cx="7772400" cy="4114800"/>
          </a:xfrm>
        </p:spPr>
        <p:txBody>
          <a:bodyPr/>
          <a:lstStyle/>
          <a:p>
            <a:r>
              <a:rPr lang="en-US" sz="3600" dirty="0">
                <a:solidFill>
                  <a:srgbClr val="FFFF00"/>
                </a:solidFill>
                <a:effectLst>
                  <a:outerShdw blurRad="38100" dist="38100" dir="2700000" algn="tl">
                    <a:srgbClr val="000000">
                      <a:alpha val="43137"/>
                    </a:srgbClr>
                  </a:outerShdw>
                </a:effectLst>
              </a:rPr>
              <a:t>Global</a:t>
            </a:r>
            <a:r>
              <a:rPr lang="en-US" sz="3600" dirty="0"/>
              <a:t> </a:t>
            </a:r>
            <a:r>
              <a:rPr lang="en-US" sz="3600" dirty="0">
                <a:solidFill>
                  <a:schemeClr val="bg1"/>
                </a:solidFill>
              </a:rPr>
              <a:t>coverage </a:t>
            </a:r>
          </a:p>
          <a:p>
            <a:r>
              <a:rPr lang="en-US" sz="3600" dirty="0">
                <a:solidFill>
                  <a:schemeClr val="bg1"/>
                </a:solidFill>
              </a:rPr>
              <a:t>Allows for tracking of the plume both during the </a:t>
            </a:r>
            <a:r>
              <a:rPr lang="en-US" sz="3600" dirty="0">
                <a:solidFill>
                  <a:srgbClr val="FFFF00"/>
                </a:solidFill>
              </a:rPr>
              <a:t>day</a:t>
            </a:r>
            <a:r>
              <a:rPr lang="en-US" sz="3600" dirty="0"/>
              <a:t> </a:t>
            </a:r>
            <a:r>
              <a:rPr lang="en-US" sz="3600" dirty="0">
                <a:solidFill>
                  <a:schemeClr val="bg1"/>
                </a:solidFill>
              </a:rPr>
              <a:t>and at </a:t>
            </a:r>
            <a:r>
              <a:rPr lang="en-US" sz="3600" dirty="0">
                <a:solidFill>
                  <a:srgbClr val="FFFF00"/>
                </a:solidFill>
              </a:rPr>
              <a:t>night</a:t>
            </a:r>
            <a:r>
              <a:rPr lang="en-US" sz="3600" dirty="0"/>
              <a:t>.</a:t>
            </a:r>
          </a:p>
          <a:p>
            <a:pPr lvl="1"/>
            <a:r>
              <a:rPr lang="en-US" sz="3200" dirty="0">
                <a:solidFill>
                  <a:schemeClr val="bg1"/>
                </a:solidFill>
              </a:rPr>
              <a:t>Provides information in remote locations</a:t>
            </a:r>
          </a:p>
          <a:p>
            <a:pPr lvl="1"/>
            <a:r>
              <a:rPr lang="en-US" sz="3200" dirty="0">
                <a:solidFill>
                  <a:schemeClr val="bg1"/>
                </a:solidFill>
              </a:rPr>
              <a:t>Can be used in conjunction with </a:t>
            </a:r>
            <a:r>
              <a:rPr lang="en-US" sz="3200" dirty="0" smtClean="0">
                <a:solidFill>
                  <a:schemeClr val="bg1"/>
                </a:solidFill>
              </a:rPr>
              <a:t>other information </a:t>
            </a:r>
            <a:r>
              <a:rPr lang="en-US" sz="3200" dirty="0">
                <a:solidFill>
                  <a:schemeClr val="bg1"/>
                </a:solidFill>
              </a:rPr>
              <a:t>to determine plume height and probable plume movement.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990000"/>
                </a:solidFill>
              </a:rPr>
              <a:t>Real-time Ash and Aerosol Detection</a:t>
            </a:r>
            <a:endParaRPr lang="en-US" dirty="0">
              <a:solidFill>
                <a:srgbClr val="990000"/>
              </a:solidFill>
            </a:endParaRPr>
          </a:p>
        </p:txBody>
      </p:sp>
      <p:sp>
        <p:nvSpPr>
          <p:cNvPr id="25603" name="Content Placeholder 5"/>
          <p:cNvSpPr>
            <a:spLocks noGrp="1"/>
          </p:cNvSpPr>
          <p:nvPr>
            <p:ph idx="1"/>
          </p:nvPr>
        </p:nvSpPr>
        <p:spPr>
          <a:xfrm>
            <a:off x="457200" y="1447800"/>
            <a:ext cx="8229600" cy="4708525"/>
          </a:xfrm>
        </p:spPr>
        <p:txBody>
          <a:bodyPr/>
          <a:lstStyle/>
          <a:p>
            <a:pPr eaLnBrk="1" hangingPunct="1"/>
            <a:r>
              <a:rPr lang="en-US" sz="2000" dirty="0" smtClean="0">
                <a:solidFill>
                  <a:schemeClr val="bg1"/>
                </a:solidFill>
              </a:rPr>
              <a:t>Observation by Satellite</a:t>
            </a:r>
          </a:p>
          <a:p>
            <a:pPr lvl="1" eaLnBrk="1" hangingPunct="1"/>
            <a:r>
              <a:rPr lang="en-US" sz="2000" dirty="0" smtClean="0">
                <a:solidFill>
                  <a:schemeClr val="bg1"/>
                </a:solidFill>
              </a:rPr>
              <a:t>Visible Imagery</a:t>
            </a:r>
          </a:p>
          <a:p>
            <a:pPr lvl="1" eaLnBrk="1" hangingPunct="1"/>
            <a:r>
              <a:rPr lang="en-US" sz="2000" dirty="0" smtClean="0">
                <a:solidFill>
                  <a:schemeClr val="bg1"/>
                </a:solidFill>
              </a:rPr>
              <a:t>Reverse absorption: BT 10.7 µm – BT 12.0 µm</a:t>
            </a:r>
          </a:p>
          <a:p>
            <a:pPr lvl="1" eaLnBrk="1" hangingPunct="1"/>
            <a:r>
              <a:rPr lang="en-US" sz="2000" dirty="0" smtClean="0">
                <a:solidFill>
                  <a:schemeClr val="bg1"/>
                </a:solidFill>
              </a:rPr>
              <a:t>3.9 </a:t>
            </a:r>
            <a:r>
              <a:rPr lang="en-US" sz="2000" dirty="0" smtClean="0">
                <a:solidFill>
                  <a:schemeClr val="bg1"/>
                </a:solidFill>
                <a:latin typeface="Symbol" pitchFamily="18" charset="2"/>
              </a:rPr>
              <a:t>m</a:t>
            </a:r>
            <a:r>
              <a:rPr lang="en-US" sz="2000" dirty="0" smtClean="0">
                <a:solidFill>
                  <a:schemeClr val="bg1"/>
                </a:solidFill>
              </a:rPr>
              <a:t>m imagery for detection hot spots/ash clouds</a:t>
            </a:r>
          </a:p>
          <a:p>
            <a:pPr lvl="1" eaLnBrk="1" hangingPunct="1"/>
            <a:r>
              <a:rPr lang="en-US" sz="2000" dirty="0" smtClean="0">
                <a:solidFill>
                  <a:schemeClr val="bg1"/>
                </a:solidFill>
              </a:rPr>
              <a:t> SO2 detection using Infrared (IR) measurements in the               7 –  12 um range:</a:t>
            </a:r>
          </a:p>
          <a:p>
            <a:pPr lvl="1" eaLnBrk="1" hangingPunct="1"/>
            <a:r>
              <a:rPr lang="en-US" sz="2000" dirty="0" smtClean="0">
                <a:solidFill>
                  <a:schemeClr val="bg1"/>
                </a:solidFill>
              </a:rPr>
              <a:t>Image enhancement techniques</a:t>
            </a:r>
          </a:p>
          <a:p>
            <a:pPr eaLnBrk="1" hangingPunct="1"/>
            <a:r>
              <a:rPr lang="en-US" sz="2000" dirty="0" smtClean="0">
                <a:solidFill>
                  <a:schemeClr val="bg1"/>
                </a:solidFill>
              </a:rPr>
              <a:t>Observation by Aircraft</a:t>
            </a:r>
          </a:p>
          <a:p>
            <a:pPr lvl="1" eaLnBrk="1" hangingPunct="1"/>
            <a:r>
              <a:rPr lang="en-US" sz="2000" dirty="0" smtClean="0">
                <a:solidFill>
                  <a:schemeClr val="bg1"/>
                </a:solidFill>
              </a:rPr>
              <a:t>Visual/Camera</a:t>
            </a:r>
          </a:p>
          <a:p>
            <a:pPr lvl="1" eaLnBrk="1" hangingPunct="1"/>
            <a:r>
              <a:rPr lang="en-US" sz="2000" dirty="0" smtClean="0">
                <a:solidFill>
                  <a:schemeClr val="bg1"/>
                </a:solidFill>
              </a:rPr>
              <a:t>Pilot Reports</a:t>
            </a:r>
          </a:p>
          <a:p>
            <a:pPr eaLnBrk="1" hangingPunct="1"/>
            <a:r>
              <a:rPr lang="en-US" sz="2000" dirty="0" smtClean="0">
                <a:solidFill>
                  <a:schemeClr val="bg1"/>
                </a:solidFill>
              </a:rPr>
              <a:t>Observations from the Ground</a:t>
            </a:r>
          </a:p>
          <a:p>
            <a:pPr lvl="1" eaLnBrk="1" hangingPunct="1"/>
            <a:r>
              <a:rPr lang="en-US" sz="2000" dirty="0" smtClean="0">
                <a:solidFill>
                  <a:schemeClr val="bg1"/>
                </a:solidFill>
              </a:rPr>
              <a:t>Radar</a:t>
            </a:r>
          </a:p>
          <a:p>
            <a:pPr lvl="1" eaLnBrk="1" hangingPunct="1"/>
            <a:r>
              <a:rPr lang="en-US" sz="2000" dirty="0" smtClean="0">
                <a:solidFill>
                  <a:schemeClr val="bg1"/>
                </a:solidFill>
              </a:rPr>
              <a:t>Automatic Cameras or Video Cameras</a:t>
            </a:r>
          </a:p>
          <a:p>
            <a:pPr eaLnBrk="1" hangingPunct="1">
              <a:buFont typeface="Wingdings 2" pitchFamily="18" charset="2"/>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4AC9AD3-6D1C-4B8C-9A94-6B09A242FCEF}" type="slidenum">
              <a:rPr lang="en-US" smtClean="0">
                <a:solidFill>
                  <a:prstClr val="white">
                    <a:shade val="50000"/>
                  </a:prstClr>
                </a:solidFill>
              </a:rPr>
              <a:pPr>
                <a:defRPr/>
              </a:pPr>
              <a:t>33</a:t>
            </a:fld>
            <a:endParaRPr lang="en-US">
              <a:solidFill>
                <a:prstClr val="white">
                  <a:shade val="50000"/>
                </a:prst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838200"/>
          <a:ext cx="8229600" cy="5583555"/>
        </p:xfrm>
        <a:graphic>
          <a:graphicData uri="http://schemas.openxmlformats.org/drawingml/2006/table">
            <a:tbl>
              <a:tblPr firstRow="1" bandRow="1">
                <a:tableStyleId>{073A0DAA-6AF3-43AB-8588-CEC1D06C72B9}</a:tableStyleId>
              </a:tblPr>
              <a:tblGrid>
                <a:gridCol w="2743200"/>
                <a:gridCol w="2743200"/>
                <a:gridCol w="2743200"/>
              </a:tblGrid>
              <a:tr h="676275">
                <a:tc>
                  <a:txBody>
                    <a:bodyPr/>
                    <a:lstStyle/>
                    <a:p>
                      <a:r>
                        <a:rPr lang="en-US" dirty="0" smtClean="0"/>
                        <a:t>Observational</a:t>
                      </a:r>
                      <a:r>
                        <a:rPr lang="en-US" baseline="0" dirty="0" smtClean="0"/>
                        <a:t>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771525">
                <a:tc>
                  <a:txBody>
                    <a:bodyPr/>
                    <a:lstStyle/>
                    <a:p>
                      <a:r>
                        <a:rPr lang="en-US" dirty="0" smtClean="0"/>
                        <a:t>Visible Satellite</a:t>
                      </a:r>
                      <a:endParaRPr lang="en-US" dirty="0"/>
                    </a:p>
                  </a:txBody>
                  <a:tcPr/>
                </a:tc>
                <a:tc>
                  <a:txBody>
                    <a:bodyPr/>
                    <a:lstStyle/>
                    <a:p>
                      <a:r>
                        <a:rPr lang="en-US" sz="1800" dirty="0" smtClean="0"/>
                        <a:t>High resolution. Detects </a:t>
                      </a:r>
                      <a:r>
                        <a:rPr lang="en-US" sz="1800" dirty="0" err="1" smtClean="0"/>
                        <a:t>albedo</a:t>
                      </a:r>
                      <a:r>
                        <a:rPr lang="en-US" sz="1800" dirty="0" smtClean="0"/>
                        <a:t> differences.</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clouds or other poor visibility can obscure volcanic cloud. Daytime only use.  Ash may be difficult to discern if very low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a:t>
                      </a:r>
                      <a:endParaRPr lang="en-US" dirty="0"/>
                    </a:p>
                  </a:txBody>
                  <a:tcPr/>
                </a:tc>
              </a:tr>
              <a:tr h="676275">
                <a:tc>
                  <a:txBody>
                    <a:bodyPr/>
                    <a:lstStyle/>
                    <a:p>
                      <a:r>
                        <a:rPr lang="en-US" dirty="0" smtClean="0"/>
                        <a:t>Infrared</a:t>
                      </a:r>
                      <a:r>
                        <a:rPr lang="en-US" baseline="0" dirty="0" smtClean="0"/>
                        <a:t> Satellite</a:t>
                      </a:r>
                      <a:endParaRPr lang="en-US" dirty="0"/>
                    </a:p>
                  </a:txBody>
                  <a:tcPr/>
                </a:tc>
                <a:tc>
                  <a:txBody>
                    <a:bodyPr/>
                    <a:lstStyle/>
                    <a:p>
                      <a:r>
                        <a:rPr kumimoji="0" lang="en-US" sz="1800" kern="1200" baseline="0" dirty="0" smtClean="0">
                          <a:solidFill>
                            <a:schemeClr val="dk1"/>
                          </a:solidFill>
                          <a:latin typeface="+mn-lt"/>
                          <a:ea typeface="+mn-ea"/>
                          <a:cs typeface="+mn-cs"/>
                        </a:rPr>
                        <a:t>Temperature sensitive. Unaffected by night.</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Do not see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differences and observed temperature can be misleading. </a:t>
                      </a:r>
                      <a:endParaRPr lang="en-US" sz="1600" dirty="0"/>
                    </a:p>
                  </a:txBody>
                  <a:tcPr/>
                </a:tc>
              </a:tr>
              <a:tr h="676275">
                <a:tc>
                  <a:txBody>
                    <a:bodyPr/>
                    <a:lstStyle/>
                    <a:p>
                      <a:r>
                        <a:rPr lang="en-US" dirty="0" smtClean="0"/>
                        <a:t>Split-Window Infrared</a:t>
                      </a:r>
                      <a:endParaRPr lang="en-US" dirty="0"/>
                    </a:p>
                  </a:txBody>
                  <a:tcPr/>
                </a:tc>
                <a:tc>
                  <a:txBody>
                    <a:bodyPr/>
                    <a:lstStyle/>
                    <a:p>
                      <a:r>
                        <a:rPr kumimoji="0" lang="en-US" sz="1800" kern="1200" baseline="0" dirty="0" smtClean="0">
                          <a:solidFill>
                            <a:schemeClr val="dk1"/>
                          </a:solidFill>
                          <a:latin typeface="+mn-lt"/>
                          <a:ea typeface="+mn-ea"/>
                          <a:cs typeface="+mn-cs"/>
                        </a:rPr>
                        <a:t>Discriminates ash from cloud.</a:t>
                      </a: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False alarms from desert areas or stratospheric cloud.  Water vapor mixed with ash will ‘hide’ ash. </a:t>
                      </a:r>
                      <a:endParaRPr lang="en-US" sz="1600"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A91B875-3869-45EC-99F1-45D5584DFC45}" type="slidenum">
              <a:rPr lang="en-US" smtClean="0">
                <a:solidFill>
                  <a:prstClr val="white">
                    <a:shade val="50000"/>
                  </a:prstClr>
                </a:solidFill>
              </a:rPr>
              <a:pPr>
                <a:defRPr/>
              </a:pPr>
              <a:t>34</a:t>
            </a:fld>
            <a:endParaRPr lang="en-US">
              <a:solidFill>
                <a:prstClr val="white">
                  <a:shade val="50000"/>
                </a:prstClr>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0"/>
          <a:ext cx="8229600" cy="5740876"/>
        </p:xfrm>
        <a:graphic>
          <a:graphicData uri="http://schemas.openxmlformats.org/drawingml/2006/table">
            <a:tbl>
              <a:tblPr firstRow="1" bandRow="1">
                <a:tableStyleId>{073A0DAA-6AF3-43AB-8588-CEC1D06C72B9}</a:tableStyleId>
              </a:tblPr>
              <a:tblGrid>
                <a:gridCol w="2743200"/>
                <a:gridCol w="2743200"/>
                <a:gridCol w="2743200"/>
              </a:tblGrid>
              <a:tr h="416042">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1744767">
                <a:tc>
                  <a:txBody>
                    <a:bodyPr/>
                    <a:lstStyle/>
                    <a:p>
                      <a:r>
                        <a:rPr lang="en-US" dirty="0" smtClean="0"/>
                        <a:t>Video Camera</a:t>
                      </a:r>
                      <a:endParaRPr lang="en-US" dirty="0"/>
                    </a:p>
                  </a:txBody>
                  <a:tcPr/>
                </a:tc>
                <a:tc>
                  <a:txBody>
                    <a:bodyPr/>
                    <a:lstStyle/>
                    <a:p>
                      <a:r>
                        <a:rPr kumimoji="0" lang="en-US" sz="1800" kern="1200" baseline="0" dirty="0" smtClean="0">
                          <a:solidFill>
                            <a:schemeClr val="dk1"/>
                          </a:solidFill>
                          <a:latin typeface="+mn-lt"/>
                          <a:ea typeface="+mn-ea"/>
                          <a:cs typeface="+mn-cs"/>
                        </a:rPr>
                        <a:t>Remote access to direct observations.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locally developed infrastructure and reliable communications. Prone to vandalism or theft. Daytime use only.</a:t>
                      </a:r>
                      <a:endParaRPr lang="en-US" dirty="0"/>
                    </a:p>
                  </a:txBody>
                  <a:tcPr/>
                </a:tc>
              </a:tr>
              <a:tr h="1536436">
                <a:tc>
                  <a:txBody>
                    <a:bodyPr/>
                    <a:lstStyle/>
                    <a:p>
                      <a:r>
                        <a:rPr lang="en-US" dirty="0" smtClean="0"/>
                        <a:t>Thermal Infrared Camera</a:t>
                      </a:r>
                      <a:endParaRPr lang="en-US" dirty="0"/>
                    </a:p>
                  </a:txBody>
                  <a:tcPr/>
                </a:tc>
                <a:tc>
                  <a:txBody>
                    <a:bodyPr/>
                    <a:lstStyle/>
                    <a:p>
                      <a:r>
                        <a:rPr kumimoji="0" lang="en-US" sz="1800" kern="1200" baseline="0" dirty="0" smtClean="0">
                          <a:solidFill>
                            <a:schemeClr val="dk1"/>
                          </a:solidFill>
                          <a:latin typeface="+mn-lt"/>
                          <a:ea typeface="+mn-ea"/>
                          <a:cs typeface="+mn-cs"/>
                        </a:rPr>
                        <a:t>Heat/night-time measurement. 	</a:t>
                      </a: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Expensive, requires locally developed infrastructure and reliable communications, prone to vandalism or theft. </a:t>
                      </a:r>
                      <a:endParaRPr lang="en-US" dirty="0"/>
                    </a:p>
                  </a:txBody>
                  <a:tcPr/>
                </a:tc>
              </a:tr>
              <a:tr h="1484354">
                <a:tc>
                  <a:txBody>
                    <a:bodyPr/>
                    <a:lstStyle/>
                    <a:p>
                      <a:r>
                        <a:rPr lang="en-US" dirty="0" smtClean="0"/>
                        <a:t>Direct human observation</a:t>
                      </a:r>
                      <a:endParaRPr lang="en-US" dirty="0"/>
                    </a:p>
                  </a:txBody>
                  <a:tcPr/>
                </a:tc>
                <a:tc>
                  <a:txBody>
                    <a:bodyPr/>
                    <a:lstStyle/>
                    <a:p>
                      <a:r>
                        <a:rPr kumimoji="0" lang="en-US" sz="1800" kern="1200" baseline="0" dirty="0" smtClean="0">
                          <a:solidFill>
                            <a:schemeClr val="dk1"/>
                          </a:solidFill>
                          <a:latin typeface="+mn-lt"/>
                          <a:ea typeface="+mn-ea"/>
                          <a:cs typeface="+mn-cs"/>
                        </a:rPr>
                        <a:t>Low technology, power of local/subjective interpretation. Some nighttime observations.</a:t>
                      </a:r>
                      <a:endParaRPr lang="en-US" dirty="0"/>
                    </a:p>
                  </a:txBody>
                  <a:tcPr/>
                </a:tc>
                <a:tc>
                  <a:txBody>
                    <a:bodyPr/>
                    <a:lstStyle/>
                    <a:p>
                      <a:r>
                        <a:rPr kumimoji="0" lang="en-US" sz="1800" kern="1200" baseline="0" dirty="0" smtClean="0">
                          <a:solidFill>
                            <a:schemeClr val="dk1"/>
                          </a:solidFill>
                          <a:latin typeface="+mn-lt"/>
                          <a:ea typeface="+mn-ea"/>
                          <a:cs typeface="+mn-cs"/>
                        </a:rPr>
                        <a:t>Meteorological cloud or poor visibility can obscure volcanic cloud. </a:t>
                      </a:r>
                    </a:p>
                    <a:p>
                      <a:endParaRPr kumimoji="0" lang="en-US" sz="1800" kern="1200" baseline="0" dirty="0" smtClean="0">
                        <a:solidFill>
                          <a:schemeClr val="dk1"/>
                        </a:solidFill>
                        <a:latin typeface="+mn-lt"/>
                        <a:ea typeface="+mn-ea"/>
                        <a:cs typeface="+mn-cs"/>
                      </a:endParaRPr>
                    </a:p>
                    <a:p>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D033634-BC56-405D-B4D7-68392106B03F}" type="slidenum">
              <a:rPr lang="en-US" smtClean="0">
                <a:solidFill>
                  <a:prstClr val="white">
                    <a:shade val="50000"/>
                  </a:prstClr>
                </a:solidFill>
              </a:rPr>
              <a:pPr>
                <a:defRPr/>
              </a:pPr>
              <a:t>35</a:t>
            </a:fld>
            <a:endParaRPr lang="en-US">
              <a:solidFill>
                <a:prstClr val="white">
                  <a:shade val="50000"/>
                </a:prstClr>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0"/>
          <a:ext cx="8229600" cy="5791200"/>
        </p:xfrm>
        <a:graphic>
          <a:graphicData uri="http://schemas.openxmlformats.org/drawingml/2006/table">
            <a:tbl>
              <a:tblPr firstRow="1" bandRow="1">
                <a:tableStyleId>{073A0DAA-6AF3-43AB-8588-CEC1D06C72B9}</a:tableStyleId>
              </a:tblPr>
              <a:tblGrid>
                <a:gridCol w="2743200"/>
                <a:gridCol w="2743200"/>
                <a:gridCol w="2743200"/>
              </a:tblGrid>
              <a:tr h="514850">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3168377">
                <a:tc>
                  <a:txBody>
                    <a:bodyPr/>
                    <a:lstStyle/>
                    <a:p>
                      <a:r>
                        <a:rPr lang="en-US" dirty="0" smtClean="0"/>
                        <a:t>Aircraft Pilot Reports</a:t>
                      </a:r>
                      <a:endParaRPr lang="en-US" dirty="0"/>
                    </a:p>
                  </a:txBody>
                  <a:tcPr/>
                </a:tc>
                <a:tc>
                  <a:txBody>
                    <a:bodyPr/>
                    <a:lstStyle/>
                    <a:p>
                      <a:r>
                        <a:rPr kumimoji="0" lang="en-US" sz="1800" kern="1200" baseline="0" dirty="0" smtClean="0">
                          <a:solidFill>
                            <a:schemeClr val="dk1"/>
                          </a:solidFill>
                          <a:latin typeface="+mn-lt"/>
                          <a:ea typeface="+mn-ea"/>
                          <a:cs typeface="+mn-cs"/>
                        </a:rPr>
                        <a:t>Airborne perspective. Great viewing distance and aspect. Can also use cameras. Limited nighttime use.	</a:t>
                      </a:r>
                    </a:p>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some local infrastructure and reliable communications. Limited nighttime use. Pilot weather radar is not sensitive to volcanic ash. </a:t>
                      </a:r>
                      <a:endParaRPr lang="en-US" sz="1600" dirty="0"/>
                    </a:p>
                  </a:txBody>
                  <a:tcPr/>
                </a:tc>
              </a:tr>
              <a:tr h="2107973">
                <a:tc>
                  <a:txBody>
                    <a:bodyPr/>
                    <a:lstStyle/>
                    <a:p>
                      <a:r>
                        <a:rPr kumimoji="0" lang="en-US" sz="1800" kern="1200" baseline="0" dirty="0" smtClean="0">
                          <a:solidFill>
                            <a:schemeClr val="dk1"/>
                          </a:solidFill>
                          <a:latin typeface="+mn-lt"/>
                          <a:ea typeface="+mn-ea"/>
                          <a:cs typeface="+mn-cs"/>
                        </a:rPr>
                        <a:t>Ground Based Weather Radar 	</a:t>
                      </a:r>
                    </a:p>
                    <a:p>
                      <a:endParaRPr kumimoji="0" lang="en-US" sz="1800" kern="1200" baseline="0" dirty="0" smtClean="0">
                        <a:solidFill>
                          <a:schemeClr val="dk1"/>
                        </a:solidFill>
                        <a:latin typeface="+mn-lt"/>
                        <a:ea typeface="+mn-ea"/>
                        <a:cs typeface="+mn-cs"/>
                      </a:endParaRPr>
                    </a:p>
                  </a:txBody>
                  <a:tcPr/>
                </a:tc>
                <a:tc>
                  <a:txBody>
                    <a:bodyPr/>
                    <a:lstStyle/>
                    <a:p>
                      <a:r>
                        <a:rPr kumimoji="0" lang="en-US" sz="1800" kern="1200" baseline="0" dirty="0" smtClean="0">
                          <a:solidFill>
                            <a:schemeClr val="dk1"/>
                          </a:solidFill>
                          <a:latin typeface="+mn-lt"/>
                          <a:ea typeface="+mn-ea"/>
                          <a:cs typeface="+mn-cs"/>
                        </a:rPr>
                        <a:t>Can measure height and position of larger particles in ash cloud. 	</a:t>
                      </a:r>
                    </a:p>
                    <a:p>
                      <a:endParaRPr kumimoji="0" lang="en-US" sz="1800" kern="1200" baseline="0" dirty="0" smtClean="0">
                        <a:solidFill>
                          <a:schemeClr val="dk1"/>
                        </a:solidFill>
                        <a:latin typeface="+mn-lt"/>
                        <a:ea typeface="+mn-ea"/>
                        <a:cs typeface="+mn-cs"/>
                      </a:endParaRP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Expensive ground stations and limited range. May not detect smaller particles. Obscured by heavy rain. Requires advanced local infrastructure/ communications and must be well staffed.</a:t>
                      </a:r>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C32B3EDD-CD54-4126-8F16-F10F9BEEE161}" type="slidenum">
              <a:rPr lang="en-US" smtClean="0">
                <a:solidFill>
                  <a:prstClr val="white">
                    <a:shade val="50000"/>
                  </a:prstClr>
                </a:solidFill>
              </a:rPr>
              <a:pPr>
                <a:defRPr/>
              </a:pPr>
              <a:t>36</a:t>
            </a:fld>
            <a:endParaRPr lang="en-US">
              <a:solidFill>
                <a:prstClr val="white">
                  <a:shade val="50000"/>
                </a:prstClr>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0" r="-29000" b="-3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7200" y="0"/>
            <a:ext cx="3657600" cy="1143000"/>
          </a:xfrm>
        </p:spPr>
        <p:txBody>
          <a:bodyPr>
            <a:noAutofit/>
          </a:bodyPr>
          <a:lstStyle/>
          <a:p>
            <a:pPr eaLnBrk="1" hangingPunct="1">
              <a:defRPr/>
            </a:pPr>
            <a:r>
              <a:rPr lang="en-US" sz="3200" dirty="0" smtClean="0"/>
              <a:t>Goals of Using Satellite Data</a:t>
            </a:r>
            <a:endParaRPr lang="en-US" sz="3200" dirty="0"/>
          </a:p>
        </p:txBody>
      </p:sp>
      <p:sp>
        <p:nvSpPr>
          <p:cNvPr id="29699" name="Content Placeholder 2"/>
          <p:cNvSpPr>
            <a:spLocks noGrp="1"/>
          </p:cNvSpPr>
          <p:nvPr>
            <p:ph sz="half" idx="1"/>
          </p:nvPr>
        </p:nvSpPr>
        <p:spPr>
          <a:xfrm>
            <a:off x="5105400" y="1143000"/>
            <a:ext cx="4038600" cy="5715000"/>
          </a:xfrm>
        </p:spPr>
        <p:txBody>
          <a:bodyPr/>
          <a:lstStyle/>
          <a:p>
            <a:pPr eaLnBrk="1" hangingPunct="1"/>
            <a:r>
              <a:rPr lang="en-US" sz="2400" dirty="0" smtClean="0">
                <a:solidFill>
                  <a:srgbClr val="FF0000"/>
                </a:solidFill>
              </a:rPr>
              <a:t>Producing temporal and spatial distribution of ash and gases produced a volcanic eruption</a:t>
            </a:r>
          </a:p>
          <a:p>
            <a:pPr eaLnBrk="1" hangingPunct="1"/>
            <a:r>
              <a:rPr lang="en-US" sz="2400" dirty="0" smtClean="0">
                <a:solidFill>
                  <a:srgbClr val="FF0000"/>
                </a:solidFill>
              </a:rPr>
              <a:t>Contributing to a “baseline” data set for quantifying future changes in a give volcano</a:t>
            </a:r>
          </a:p>
          <a:p>
            <a:pPr eaLnBrk="1" hangingPunct="1"/>
            <a:r>
              <a:rPr lang="en-US" sz="2400" dirty="0" smtClean="0">
                <a:solidFill>
                  <a:srgbClr val="FF0000"/>
                </a:solidFill>
              </a:rPr>
              <a:t>Contributing to a “model” data set that can produce future movement of ash or gases</a:t>
            </a:r>
          </a:p>
          <a:p>
            <a:pPr eaLnBrk="1" hangingPunct="1"/>
            <a:endParaRPr lang="en-US" dirty="0" smtClean="0"/>
          </a:p>
        </p:txBody>
      </p:sp>
      <p:sp>
        <p:nvSpPr>
          <p:cNvPr id="29700" name="Content Placeholder 5"/>
          <p:cNvSpPr>
            <a:spLocks noGrp="1"/>
          </p:cNvSpPr>
          <p:nvPr>
            <p:ph sz="half" idx="2"/>
          </p:nvPr>
        </p:nvSpPr>
        <p:spPr>
          <a:xfrm>
            <a:off x="0" y="152400"/>
            <a:ext cx="4038600" cy="4495800"/>
          </a:xfrm>
        </p:spPr>
        <p:txBody>
          <a:bodyPr/>
          <a:lstStyle/>
          <a:p>
            <a:pPr eaLnBrk="1" hangingPunct="1"/>
            <a:r>
              <a:rPr lang="en-US" sz="2400" dirty="0" smtClean="0">
                <a:solidFill>
                  <a:srgbClr val="FF0000"/>
                </a:solidFill>
              </a:rPr>
              <a:t>Quick and efficient detection of an eruption (ash) plume</a:t>
            </a:r>
          </a:p>
          <a:p>
            <a:pPr eaLnBrk="1" hangingPunct="1"/>
            <a:r>
              <a:rPr lang="en-US" sz="2400" dirty="0" smtClean="0">
                <a:solidFill>
                  <a:srgbClr val="FF0000"/>
                </a:solidFill>
              </a:rPr>
              <a:t>Monitoring of the thermal energy emitted from the volcano</a:t>
            </a:r>
          </a:p>
          <a:p>
            <a:pPr eaLnBrk="1" hangingPunct="1"/>
            <a:r>
              <a:rPr lang="en-US" sz="2400" dirty="0" smtClean="0">
                <a:solidFill>
                  <a:srgbClr val="FF0000"/>
                </a:solidFill>
              </a:rPr>
              <a:t>Mapping of the surface deformation of a volcano, including topography and topographic change</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2BDB1AE-0008-41A4-B691-4B3CCD2F407B}" type="slidenum">
              <a:rPr lang="en-US" smtClean="0">
                <a:solidFill>
                  <a:prstClr val="white">
                    <a:shade val="50000"/>
                  </a:prstClr>
                </a:solidFill>
              </a:rPr>
              <a:pPr>
                <a:defRPr/>
              </a:pPr>
              <a:t>37</a:t>
            </a:fld>
            <a:endParaRPr lang="en-US">
              <a:solidFill>
                <a:prstClr val="white">
                  <a:shade val="50000"/>
                </a:prstClr>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0723" name="Content Placeholder 6"/>
          <p:cNvSpPr>
            <a:spLocks noGrp="1"/>
          </p:cNvSpPr>
          <p:nvPr>
            <p:ph idx="1"/>
          </p:nvPr>
        </p:nvSpPr>
        <p:spPr/>
        <p:txBody>
          <a:bodyPr/>
          <a:lstStyle/>
          <a:p>
            <a:pPr eaLnBrk="1" hangingPunct="1"/>
            <a:r>
              <a:rPr lang="en-US" dirty="0" smtClean="0">
                <a:solidFill>
                  <a:schemeClr val="bg1"/>
                </a:solidFill>
              </a:rPr>
              <a:t>NOAA’s GOES and POES (NPOESS in the future) Satellites; Japan’s MTSAT series; Europe’s </a:t>
            </a:r>
            <a:r>
              <a:rPr lang="en-US" dirty="0" err="1" smtClean="0">
                <a:solidFill>
                  <a:schemeClr val="bg1"/>
                </a:solidFill>
              </a:rPr>
              <a:t>Meteosat</a:t>
            </a:r>
            <a:r>
              <a:rPr lang="en-US" dirty="0" smtClean="0">
                <a:solidFill>
                  <a:schemeClr val="bg1"/>
                </a:solidFill>
              </a:rPr>
              <a:t>  series.</a:t>
            </a:r>
          </a:p>
          <a:p>
            <a:pPr lvl="1" eaLnBrk="1" hangingPunct="1"/>
            <a:r>
              <a:rPr lang="en-US" dirty="0" smtClean="0">
                <a:solidFill>
                  <a:schemeClr val="bg1"/>
                </a:solidFill>
              </a:rPr>
              <a:t>Visible, Shortwave IR, </a:t>
            </a:r>
            <a:r>
              <a:rPr lang="en-US" dirty="0" err="1" smtClean="0">
                <a:solidFill>
                  <a:schemeClr val="bg1"/>
                </a:solidFill>
              </a:rPr>
              <a:t>Longwave</a:t>
            </a:r>
            <a:r>
              <a:rPr lang="en-US" dirty="0" smtClean="0">
                <a:solidFill>
                  <a:schemeClr val="bg1"/>
                </a:solidFill>
              </a:rPr>
              <a:t> IR and Differencing Products.</a:t>
            </a:r>
          </a:p>
          <a:p>
            <a:pPr lvl="1" eaLnBrk="1" hangingPunct="1"/>
            <a:r>
              <a:rPr lang="en-US" dirty="0" smtClean="0">
                <a:solidFill>
                  <a:schemeClr val="bg1"/>
                </a:solidFill>
              </a:rPr>
              <a:t> GOES and POES CIRA Products, including:</a:t>
            </a:r>
          </a:p>
          <a:p>
            <a:pPr lvl="2" eaLnBrk="1" hangingPunct="1"/>
            <a:r>
              <a:rPr lang="en-US" dirty="0" smtClean="0">
                <a:solidFill>
                  <a:schemeClr val="bg1"/>
                </a:solidFill>
              </a:rPr>
              <a:t>Tropical RAMSDIS online</a:t>
            </a:r>
          </a:p>
          <a:p>
            <a:pPr lvl="2" eaLnBrk="1" hangingPunct="1"/>
            <a:r>
              <a:rPr lang="en-US" dirty="0" smtClean="0">
                <a:solidFill>
                  <a:schemeClr val="bg1"/>
                </a:solidFill>
              </a:rPr>
              <a:t>RMTC Real-time Satellite Imagery</a:t>
            </a:r>
          </a:p>
          <a:p>
            <a:pPr lvl="2" eaLnBrk="1" hangingPunct="1"/>
            <a:r>
              <a:rPr lang="en-US" dirty="0" smtClean="0">
                <a:solidFill>
                  <a:schemeClr val="bg1"/>
                </a:solidFill>
              </a:rPr>
              <a:t>Many experimental GOES and POES products @: (</a:t>
            </a:r>
            <a:r>
              <a:rPr lang="en-US" dirty="0" smtClean="0">
                <a:solidFill>
                  <a:schemeClr val="bg1"/>
                </a:solidFill>
                <a:hlinkClick r:id="rId3"/>
              </a:rPr>
              <a:t>http://www.cira.colostate.edu/cira/RAMM/Rmsdsol/ROLEX.html</a:t>
            </a:r>
            <a:r>
              <a:rPr lang="en-US" dirty="0" smtClean="0">
                <a:solidFill>
                  <a:schemeClr val="bg1"/>
                </a:solidFill>
              </a:rPr>
              <a:t>)</a:t>
            </a:r>
          </a:p>
          <a:p>
            <a:pPr lvl="1" eaLnBrk="1" hangingPunct="1">
              <a:buFont typeface="Wingdings 2" pitchFamily="18" charset="2"/>
              <a:buNone/>
            </a:pPr>
            <a:endParaRPr lang="en-US" dirty="0" smtClean="0">
              <a:solidFill>
                <a:schemeClr val="bg1"/>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solidFill>
                  <a:prstClr val="white">
                    <a:shade val="50000"/>
                  </a:prstClr>
                </a:solidFill>
              </a:rPr>
              <a:pPr>
                <a:defRPr/>
              </a:pPr>
              <a:t>4/7/2010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49101B27-9BC9-4B99-B754-765278D8A67A}" type="slidenum">
              <a:rPr lang="en-US" smtClean="0">
                <a:solidFill>
                  <a:prstClr val="white">
                    <a:shade val="50000"/>
                  </a:prstClr>
                </a:solidFill>
              </a:rPr>
              <a:pPr>
                <a:defRPr/>
              </a:pPr>
              <a:t>38</a:t>
            </a:fld>
            <a:endParaRPr lang="en-US">
              <a:solidFill>
                <a:prstClr val="white">
                  <a:shade val="50000"/>
                </a:prstClr>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1747" name="Content Placeholder 2"/>
          <p:cNvSpPr>
            <a:spLocks noGrp="1"/>
          </p:cNvSpPr>
          <p:nvPr>
            <p:ph idx="1"/>
          </p:nvPr>
        </p:nvSpPr>
        <p:spPr>
          <a:xfrm>
            <a:off x="457200" y="1981200"/>
            <a:ext cx="8229600" cy="3886200"/>
          </a:xfrm>
        </p:spPr>
        <p:txBody>
          <a:bodyPr/>
          <a:lstStyle/>
          <a:p>
            <a:pPr eaLnBrk="1" hangingPunct="1"/>
            <a:r>
              <a:rPr lang="en-US" dirty="0" smtClean="0">
                <a:solidFill>
                  <a:schemeClr val="bg1"/>
                </a:solidFill>
              </a:rPr>
              <a:t>GOES and POES  Principal Component Images (PCI)</a:t>
            </a:r>
          </a:p>
          <a:p>
            <a:pPr eaLnBrk="1" hangingPunct="1"/>
            <a:r>
              <a:rPr lang="en-US" dirty="0" smtClean="0">
                <a:solidFill>
                  <a:schemeClr val="bg1"/>
                </a:solidFill>
              </a:rPr>
              <a:t>GOES and POES Gary </a:t>
            </a:r>
            <a:r>
              <a:rPr lang="en-US" dirty="0" err="1" smtClean="0">
                <a:solidFill>
                  <a:schemeClr val="bg1"/>
                </a:solidFill>
              </a:rPr>
              <a:t>Ellrod</a:t>
            </a:r>
            <a:r>
              <a:rPr lang="en-US" dirty="0" smtClean="0">
                <a:solidFill>
                  <a:schemeClr val="bg1"/>
                </a:solidFill>
              </a:rPr>
              <a:t> Derived Products</a:t>
            </a:r>
          </a:p>
          <a:p>
            <a:pPr eaLnBrk="1" hangingPunct="1"/>
            <a:r>
              <a:rPr lang="en-US" dirty="0" smtClean="0">
                <a:solidFill>
                  <a:schemeClr val="bg1"/>
                </a:solidFill>
              </a:rPr>
              <a:t>Aura-OMI  (Ozone Monitoring Instrument) </a:t>
            </a:r>
          </a:p>
          <a:p>
            <a:pPr lvl="1" eaLnBrk="1" hangingPunct="1"/>
            <a:r>
              <a:rPr lang="en-US" dirty="0" smtClean="0">
                <a:solidFill>
                  <a:schemeClr val="bg1"/>
                </a:solidFill>
              </a:rPr>
              <a:t>OMI Instruments can distinguish between aerosol types, such as smoke, dust, and sulfates ( excellent for detecting and following SO</a:t>
            </a:r>
            <a:r>
              <a:rPr lang="en-US" sz="1800" dirty="0" smtClean="0">
                <a:solidFill>
                  <a:schemeClr val="bg1"/>
                </a:solidFill>
              </a:rPr>
              <a:t>2</a:t>
            </a:r>
            <a:r>
              <a:rPr lang="en-US" dirty="0" smtClean="0">
                <a:solidFill>
                  <a:schemeClr val="bg1"/>
                </a:solidFill>
              </a:rPr>
              <a:t> plumes).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635756C4-80DE-4321-95C9-9CF72F2DDA06}" type="slidenum">
              <a:rPr lang="en-US" smtClean="0">
                <a:solidFill>
                  <a:prstClr val="white">
                    <a:shade val="50000"/>
                  </a:prstClr>
                </a:solidFill>
              </a:rPr>
              <a:pPr>
                <a:defRPr/>
              </a:pPr>
              <a:t>39</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371600"/>
            <a:ext cx="4267200" cy="2209800"/>
          </a:xfrm>
        </p:spPr>
        <p:txBody>
          <a:bodyPr>
            <a:normAutofit fontScale="90000"/>
          </a:bodyPr>
          <a:lstStyle/>
          <a:p>
            <a:pPr eaLnBrk="1" hangingPunct="1">
              <a:defRPr/>
            </a:pPr>
            <a:r>
              <a:rPr lang="en-US" sz="4000" dirty="0" smtClean="0">
                <a:solidFill>
                  <a:schemeClr val="bg1"/>
                </a:solidFill>
              </a:rPr>
              <a:t>Introduction</a:t>
            </a:r>
            <a:br>
              <a:rPr lang="en-US" sz="4000" dirty="0" smtClean="0">
                <a:solidFill>
                  <a:schemeClr val="bg1"/>
                </a:solidFill>
              </a:rPr>
            </a:br>
            <a:r>
              <a:rPr lang="en-US" sz="4000" dirty="0" smtClean="0">
                <a:solidFill>
                  <a:schemeClr val="bg1"/>
                </a:solidFill>
              </a:rPr>
              <a:t>to</a:t>
            </a:r>
            <a:br>
              <a:rPr lang="en-US" sz="4000" dirty="0" smtClean="0">
                <a:solidFill>
                  <a:schemeClr val="bg1"/>
                </a:solidFill>
              </a:rPr>
            </a:br>
            <a:r>
              <a:rPr lang="en-US" sz="4000" dirty="0" smtClean="0">
                <a:solidFill>
                  <a:schemeClr val="bg1"/>
                </a:solidFill>
              </a:rPr>
              <a:t>The Hazards</a:t>
            </a:r>
            <a:br>
              <a:rPr lang="en-US" sz="4000" dirty="0" smtClean="0">
                <a:solidFill>
                  <a:schemeClr val="bg1"/>
                </a:solidFill>
              </a:rPr>
            </a:br>
            <a:endParaRPr lang="en-US" sz="4000"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4/7/2010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solidFill>
                  <a:prstClr val="white">
                    <a:shade val="50000"/>
                  </a:prstClr>
                </a:solidFill>
              </a:rPr>
              <a:pPr>
                <a:defRPr/>
              </a:pPr>
              <a:t>4</a:t>
            </a:fld>
            <a:endParaRPr lang="en-US">
              <a:solidFill>
                <a:prstClr val="white">
                  <a:shade val="50000"/>
                </a:prstClr>
              </a:solidFill>
            </a:endParaRPr>
          </a:p>
        </p:txBody>
      </p:sp>
      <p:sp>
        <p:nvSpPr>
          <p:cNvPr id="4102" name="TextBox 6"/>
          <p:cNvSpPr txBox="1">
            <a:spLocks noChangeArrowheads="1"/>
          </p:cNvSpPr>
          <p:nvPr/>
        </p:nvSpPr>
        <p:spPr bwMode="auto">
          <a:xfrm>
            <a:off x="6705600" y="6457950"/>
            <a:ext cx="1652588" cy="400050"/>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dirty="0">
                <a:solidFill>
                  <a:prstClr val="white"/>
                </a:solidFill>
                <a:latin typeface="Times" pitchFamily="18" charset="0"/>
              </a:rPr>
              <a:t>Photo by Carlos Gutierrez</a:t>
            </a:r>
          </a:p>
          <a:p>
            <a:pPr eaLnBrk="0" fontAlgn="base" hangingPunct="0">
              <a:spcBef>
                <a:spcPct val="0"/>
              </a:spcBef>
              <a:spcAft>
                <a:spcPct val="0"/>
              </a:spcAft>
            </a:pPr>
            <a:endParaRPr lang="en-US" sz="1000" dirty="0">
              <a:solidFill>
                <a:prstClr val="white"/>
              </a:solidFill>
              <a:latin typeface="Times" pitchFamily="18"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3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2971800"/>
            <a:ext cx="8229600" cy="1143000"/>
          </a:xfrm>
        </p:spPr>
        <p:txBody>
          <a:bodyPr/>
          <a:lstStyle/>
          <a:p>
            <a:pPr eaLnBrk="1" hangingPunct="1">
              <a:defRPr/>
            </a:pPr>
            <a:r>
              <a:rPr lang="en-US" dirty="0" smtClean="0">
                <a:solidFill>
                  <a:srgbClr val="C00000"/>
                </a:solidFill>
              </a:rPr>
              <a:t>Observational Examples</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B18A830-C6C2-4373-AC91-D8CB80442E15}" type="slidenum">
              <a:rPr lang="en-US" smtClean="0">
                <a:solidFill>
                  <a:prstClr val="white">
                    <a:shade val="50000"/>
                  </a:prstClr>
                </a:solidFill>
              </a:rPr>
              <a:pPr>
                <a:defRPr/>
              </a:pPr>
              <a:t>40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9000" r="-9000"/>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pPr eaLnBrk="1" hangingPunct="1">
              <a:defRPr/>
            </a:pPr>
            <a:r>
              <a:rPr lang="en-US" dirty="0" err="1" smtClean="0">
                <a:solidFill>
                  <a:srgbClr val="FF0000"/>
                </a:solidFill>
              </a:rPr>
              <a:t>Kasatochi</a:t>
            </a:r>
            <a:r>
              <a:rPr lang="en-US" dirty="0" smtClean="0">
                <a:solidFill>
                  <a:srgbClr val="FF0000"/>
                </a:solidFill>
              </a:rPr>
              <a:t>, GOES West, Visible Image Aug. 7, 2008</a:t>
            </a:r>
            <a:endParaRPr lang="en-US"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solidFill>
                  <a:prstClr val="white">
                    <a:shade val="50000"/>
                  </a:prstClr>
                </a:solidFill>
              </a:rPr>
              <a:pPr>
                <a:defRPr/>
              </a:pPr>
              <a:t>4/7/2010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DC7C60B6-5BCD-40F0-8C3E-A3A4775CD448}" type="slidenum">
              <a:rPr lang="en-US" smtClean="0">
                <a:solidFill>
                  <a:prstClr val="white">
                    <a:shade val="50000"/>
                  </a:prstClr>
                </a:solidFill>
              </a:rPr>
              <a:pPr>
                <a:defRPr/>
              </a:pPr>
              <a:t>41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8229600" cy="914400"/>
          </a:xfrm>
        </p:spPr>
        <p:txBody>
          <a:bodyPr>
            <a:normAutofit fontScale="90000"/>
          </a:bodyPr>
          <a:lstStyle/>
          <a:p>
            <a:pPr algn="l" eaLnBrk="1" hangingPunct="1">
              <a:defRPr/>
            </a:pPr>
            <a:r>
              <a:rPr lang="en-US" sz="3200" dirty="0" err="1" smtClean="0">
                <a:solidFill>
                  <a:srgbClr val="FF0000"/>
                </a:solidFill>
              </a:rPr>
              <a:t>Okmok</a:t>
            </a:r>
            <a:r>
              <a:rPr lang="en-US" sz="3200" dirty="0" smtClean="0">
                <a:solidFill>
                  <a:srgbClr val="FF0000"/>
                </a:solidFill>
              </a:rPr>
              <a:t>, Terra/MODIS, Visible Image</a:t>
            </a:r>
            <a:br>
              <a:rPr lang="en-US" sz="3200" dirty="0" smtClean="0">
                <a:solidFill>
                  <a:srgbClr val="FF0000"/>
                </a:solidFill>
              </a:rPr>
            </a:br>
            <a:r>
              <a:rPr lang="en-US" sz="3200" dirty="0" smtClean="0">
                <a:solidFill>
                  <a:srgbClr val="FF0000"/>
                </a:solidFill>
              </a:rPr>
              <a:t>  July 13, 2008</a:t>
            </a:r>
            <a:endParaRPr lang="en-US" sz="3200"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solidFill>
                  <a:prstClr val="white">
                    <a:shade val="50000"/>
                  </a:prstClr>
                </a:solidFill>
              </a:rPr>
              <a:pPr>
                <a:defRPr/>
              </a:pPr>
              <a:t>4/7/2010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A8C384C2-85E0-4B77-8EE9-7F7D75B3C2C3}" type="slidenum">
              <a:rPr lang="en-US" smtClean="0">
                <a:solidFill>
                  <a:prstClr val="white">
                    <a:shade val="50000"/>
                  </a:prstClr>
                </a:solidFill>
              </a:rPr>
              <a:pPr>
                <a:defRPr/>
              </a:pPr>
              <a:t>42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Kasatochi</a:t>
            </a:r>
            <a:r>
              <a:rPr lang="en-US" dirty="0" smtClean="0">
                <a:solidFill>
                  <a:srgbClr val="C00000"/>
                </a:solidFill>
              </a:rPr>
              <a:t>, NOAA 18 AVHRR, Channel 4, August 8, 2008</a:t>
            </a:r>
            <a:endParaRPr lang="en-US"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4/7/2010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4FCED614-1182-4E17-BC4A-803B6F8D5F02}" type="slidenum">
              <a:rPr lang="en-US" smtClean="0">
                <a:solidFill>
                  <a:prstClr val="white">
                    <a:shade val="50000"/>
                  </a:prstClr>
                </a:solidFill>
              </a:rPr>
              <a:pPr>
                <a:defRPr/>
              </a:pPr>
              <a:t>43</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990000"/>
                </a:solidFill>
              </a:rPr>
              <a:t>Split-window IR detection</a:t>
            </a:r>
          </a:p>
        </p:txBody>
      </p:sp>
      <p:sp>
        <p:nvSpPr>
          <p:cNvPr id="10246" name="Rectangle 3"/>
          <p:cNvSpPr>
            <a:spLocks noGrp="1" noChangeArrowheads="1"/>
          </p:cNvSpPr>
          <p:nvPr>
            <p:ph idx="1"/>
          </p:nvPr>
        </p:nvSpPr>
        <p:spPr>
          <a:xfrm>
            <a:off x="685800" y="1752600"/>
            <a:ext cx="8077200" cy="4343400"/>
          </a:xfrm>
        </p:spPr>
        <p:txBody>
          <a:bodyPr>
            <a:normAutofit fontScale="92500" lnSpcReduction="10000"/>
          </a:bodyPr>
          <a:lstStyle/>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silicate particles:</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lower at 11 µm than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water/ice particles is the opposite: higher at 11 µm and lower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In general, ash clouds can be detected the Brightness Temperature Difference (BTD):</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11µm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negative for ash/dust</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11µm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positive for ice/water  </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IR signal obscured by thick water clouds, of course, and its absence does not guarantee air free of ash.</a:t>
            </a:r>
          </a:p>
        </p:txBody>
      </p:sp>
      <p:sp>
        <p:nvSpPr>
          <p:cNvPr id="10242" name="Date Placeholder 3"/>
          <p:cNvSpPr>
            <a:spLocks noGrp="1"/>
          </p:cNvSpPr>
          <p:nvPr>
            <p:ph type="dt" sz="quarter" idx="10"/>
          </p:nvPr>
        </p:nvSpPr>
        <p:spPr/>
        <p:txBody>
          <a:bodyPr/>
          <a:lstStyle/>
          <a:p>
            <a:pPr>
              <a:defRPr/>
            </a:pPr>
            <a:fld id="{353B518E-9EE8-416B-8B45-AEFE2D9C0154}" type="datetime1">
              <a:rPr lang="en-US">
                <a:solidFill>
                  <a:prstClr val="white">
                    <a:shade val="50000"/>
                  </a:prstClr>
                </a:solidFill>
              </a:rPr>
              <a:pPr>
                <a:defRPr/>
              </a:pPr>
              <a:t>4/7/2010</a:t>
            </a:fld>
            <a:endParaRPr lang="en-US">
              <a:solidFill>
                <a:prstClr val="white">
                  <a:shade val="50000"/>
                </a:prstClr>
              </a:solidFill>
            </a:endParaRPr>
          </a:p>
        </p:txBody>
      </p:sp>
      <p:sp>
        <p:nvSpPr>
          <p:cNvPr id="10244" name="Slide Number Placeholder 5"/>
          <p:cNvSpPr>
            <a:spLocks noGrp="1"/>
          </p:cNvSpPr>
          <p:nvPr>
            <p:ph type="sldNum" sz="quarter" idx="12"/>
          </p:nvPr>
        </p:nvSpPr>
        <p:spPr/>
        <p:txBody>
          <a:bodyPr/>
          <a:lstStyle/>
          <a:p>
            <a:pPr>
              <a:defRPr/>
            </a:pPr>
            <a:fld id="{6553FD5F-944F-477C-8796-145EAC0E9EAC}" type="slidenum">
              <a:rPr lang="en-US">
                <a:solidFill>
                  <a:prstClr val="white">
                    <a:shade val="50000"/>
                  </a:prstClr>
                </a:solidFill>
              </a:rPr>
              <a:pPr>
                <a:defRPr/>
              </a:pPr>
              <a:t>44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NOAA 17 AVHRR Split Window, July 13, 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9B25414-80FA-4533-B6F6-A398FBC3D6D1}" type="slidenum">
              <a:rPr lang="en-US" smtClean="0">
                <a:solidFill>
                  <a:prstClr val="white">
                    <a:shade val="50000"/>
                  </a:prstClr>
                </a:solidFill>
              </a:rPr>
              <a:pPr>
                <a:defRPr/>
              </a:pPr>
              <a:t>45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solidFill>
                  <a:srgbClr val="C00000"/>
                </a:solidFill>
                <a:effectLst>
                  <a:outerShdw blurRad="38100" dist="38100" dir="2700000" algn="tl">
                    <a:srgbClr val="000000">
                      <a:alpha val="43137"/>
                    </a:srgbClr>
                  </a:outerShdw>
                </a:effectLst>
              </a:rPr>
              <a:t>Volcanic ash analysis</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popo0202.gif"/>
          <p:cNvPicPr>
            <a:picLocks noGrp="1" noChangeAspect="1"/>
          </p:cNvPicPr>
          <p:nvPr>
            <p:ph idx="1"/>
          </p:nvPr>
        </p:nvPicPr>
        <p:blipFill>
          <a:blip r:embed="rId3" cstate="print"/>
          <a:stretch>
            <a:fillRect/>
          </a:stretch>
        </p:blipFill>
        <p:spPr>
          <a:xfrm>
            <a:off x="762000" y="1143000"/>
            <a:ext cx="7696200" cy="5410199"/>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46</a:t>
            </a:fld>
            <a:endParaRPr lang="en-US">
              <a:solidFill>
                <a:prstClr val="white">
                  <a:shade val="50000"/>
                </a:prstClr>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PCI Volcanic ash analysis</a:t>
            </a:r>
            <a:endParaRPr lang="en-US" dirty="0"/>
          </a:p>
        </p:txBody>
      </p:sp>
      <p:pic>
        <p:nvPicPr>
          <p:cNvPr id="6" name="Content Placeholder 5" descr="MODPCI8_Pop.GIF"/>
          <p:cNvPicPr>
            <a:picLocks noGrp="1" noChangeAspect="1"/>
          </p:cNvPicPr>
          <p:nvPr>
            <p:ph idx="1"/>
          </p:nvPr>
        </p:nvPicPr>
        <p:blipFill>
          <a:blip r:embed="rId3" cstate="print"/>
          <a:stretch>
            <a:fillRect/>
          </a:stretch>
        </p:blipFill>
        <p:spPr>
          <a:xfrm>
            <a:off x="609600" y="1143000"/>
            <a:ext cx="7924800" cy="54102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47</a:t>
            </a:fld>
            <a:endParaRPr lang="en-US">
              <a:solidFill>
                <a:prstClr val="white">
                  <a:shade val="50000"/>
                </a:prstClr>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Ash Detection – 3 Channel</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4/7/2010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48</a:t>
            </a:fld>
            <a:endParaRPr lang="en-US">
              <a:solidFill>
                <a:prstClr val="white">
                  <a:shade val="50000"/>
                </a:prstClr>
              </a:solidFill>
            </a:endParaRPr>
          </a:p>
        </p:txBody>
      </p:sp>
      <p:pic>
        <p:nvPicPr>
          <p:cNvPr id="1026" name="Picture 2"/>
          <p:cNvPicPr>
            <a:picLocks noGrp="1" noChangeAspect="1" noChangeArrowheads="1"/>
          </p:cNvPicPr>
          <p:nvPr>
            <p:ph sz="half" idx="1"/>
          </p:nvPr>
        </p:nvPicPr>
        <p:blipFill>
          <a:blip r:embed="rId3" cstate="print"/>
          <a:srcRect/>
          <a:stretch>
            <a:fillRect/>
          </a:stretch>
        </p:blipFill>
        <p:spPr bwMode="auto">
          <a:xfrm>
            <a:off x="0" y="1600200"/>
            <a:ext cx="4572000" cy="4267199"/>
          </a:xfrm>
          <a:prstGeom prst="rect">
            <a:avLst/>
          </a:prstGeom>
          <a:noFill/>
          <a:ln w="9525">
            <a:noFill/>
            <a:miter lim="800000"/>
            <a:headEnd/>
            <a:tailEnd/>
          </a:ln>
        </p:spPr>
      </p:pic>
      <p:pic>
        <p:nvPicPr>
          <p:cNvPr id="1027" name="Picture 3"/>
          <p:cNvPicPr>
            <a:picLocks noGrp="1" noChangeAspect="1" noChangeArrowheads="1"/>
          </p:cNvPicPr>
          <p:nvPr>
            <p:ph sz="half" idx="2"/>
          </p:nvPr>
        </p:nvPicPr>
        <p:blipFill>
          <a:blip r:embed="rId4" cstate="print"/>
          <a:srcRect/>
          <a:stretch>
            <a:fillRect/>
          </a:stretch>
        </p:blipFill>
        <p:spPr bwMode="auto">
          <a:xfrm>
            <a:off x="4648200" y="1600200"/>
            <a:ext cx="4495800" cy="42672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Three-channel Volcanic Ash</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Products (TVAP)</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2400" dirty="0" smtClean="0">
                <a:solidFill>
                  <a:schemeClr val="bg1"/>
                </a:solidFill>
              </a:rPr>
              <a:t>Combines data from the shortwave (3.9 </a:t>
            </a:r>
            <a:r>
              <a:rPr lang="en-US" sz="2400" dirty="0" err="1" smtClean="0">
                <a:solidFill>
                  <a:schemeClr val="bg1"/>
                </a:solidFill>
              </a:rPr>
              <a:t>μm</a:t>
            </a:r>
            <a:r>
              <a:rPr lang="en-US" sz="2400" dirty="0" smtClean="0">
                <a:solidFill>
                  <a:schemeClr val="bg1"/>
                </a:solidFill>
              </a:rPr>
              <a:t>) IR channel (Band 2), with two </a:t>
            </a:r>
            <a:r>
              <a:rPr lang="en-US" sz="2400" dirty="0" err="1" smtClean="0">
                <a:solidFill>
                  <a:schemeClr val="bg1"/>
                </a:solidFill>
              </a:rPr>
              <a:t>longwave</a:t>
            </a:r>
            <a:r>
              <a:rPr lang="en-US" sz="2400" dirty="0" smtClean="0">
                <a:solidFill>
                  <a:schemeClr val="bg1"/>
                </a:solidFill>
              </a:rPr>
              <a:t> window IR channels at 10.7 </a:t>
            </a:r>
            <a:r>
              <a:rPr lang="en-US" sz="2400" dirty="0" err="1" smtClean="0">
                <a:solidFill>
                  <a:schemeClr val="bg1"/>
                </a:solidFill>
              </a:rPr>
              <a:t>μm</a:t>
            </a:r>
            <a:r>
              <a:rPr lang="en-US" sz="2400" dirty="0" smtClean="0">
                <a:solidFill>
                  <a:schemeClr val="bg1"/>
                </a:solidFill>
              </a:rPr>
              <a:t> (Band 4) and either 12.0 </a:t>
            </a:r>
            <a:r>
              <a:rPr lang="en-US" sz="2400" dirty="0" err="1" smtClean="0">
                <a:solidFill>
                  <a:schemeClr val="bg1"/>
                </a:solidFill>
              </a:rPr>
              <a:t>μm</a:t>
            </a:r>
            <a:r>
              <a:rPr lang="en-US" sz="2400" dirty="0" smtClean="0">
                <a:solidFill>
                  <a:schemeClr val="bg1"/>
                </a:solidFill>
              </a:rPr>
              <a:t> (Band 5 on GOES-11) or 13.3 </a:t>
            </a:r>
            <a:r>
              <a:rPr lang="en-US" sz="2400" dirty="0" err="1" smtClean="0">
                <a:solidFill>
                  <a:schemeClr val="bg1"/>
                </a:solidFill>
              </a:rPr>
              <a:t>μm</a:t>
            </a:r>
            <a:r>
              <a:rPr lang="en-US" sz="2400" dirty="0" smtClean="0">
                <a:solidFill>
                  <a:schemeClr val="bg1"/>
                </a:solidFill>
              </a:rPr>
              <a:t> (Band 6 on GOES-12 and beyond).</a:t>
            </a:r>
          </a:p>
          <a:p>
            <a:r>
              <a:rPr lang="en-US" sz="2400" dirty="0" smtClean="0">
                <a:solidFill>
                  <a:schemeClr val="bg1"/>
                </a:solidFill>
              </a:rPr>
              <a:t>Temperature differences in Bands 4 and 5 from GOES-11 (referred to as the "Split Window") can help identify areas of volcanic ash due to it's unique properties at these wavelengths.</a:t>
            </a:r>
          </a:p>
          <a:p>
            <a:r>
              <a:rPr lang="en-US" sz="2400" dirty="0" smtClean="0">
                <a:solidFill>
                  <a:schemeClr val="bg1"/>
                </a:solidFill>
              </a:rPr>
              <a:t>The Band 4-6 combination on GOES-12 is not as effective for this purpose, but can help distinguish ash from cirrus.</a:t>
            </a:r>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49</a:t>
            </a:fld>
            <a:endParaRPr lang="en-US">
              <a:solidFill>
                <a:prstClr val="white">
                  <a:shade val="50000"/>
                </a:prst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duotone>
              <a:schemeClr val="bg2">
                <a:shade val="3000"/>
                <a:satMod val="110000"/>
              </a:schemeClr>
              <a:schemeClr val="bg2">
                <a:tint val="60000"/>
                <a:satMod val="425000"/>
              </a:schemeClr>
            </a:duotone>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990000"/>
                </a:solidFill>
                <a:effectLst>
                  <a:outerShdw blurRad="38100" dist="38100" dir="2700000" algn="tl">
                    <a:srgbClr val="000000">
                      <a:alpha val="43137"/>
                    </a:srgbClr>
                  </a:outerShdw>
                </a:effectLst>
              </a:rPr>
              <a:t>The Dangers</a:t>
            </a:r>
            <a:endParaRPr lang="en-US" dirty="0">
              <a:solidFill>
                <a:srgbClr val="990000"/>
              </a:solidFill>
              <a:effectLst>
                <a:outerShdw blurRad="38100" dist="38100" dir="2700000" algn="tl">
                  <a:srgbClr val="000000">
                    <a:alpha val="43137"/>
                  </a:srgbClr>
                </a:outerShdw>
              </a:effectLst>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74996D8-1B1B-4CFA-886A-59F6D4EA5A8A}" type="slidenum">
              <a:rPr lang="en-US" smtClean="0">
                <a:solidFill>
                  <a:prstClr val="white">
                    <a:shade val="50000"/>
                  </a:prstClr>
                </a:solidFill>
              </a:rPr>
              <a:pPr>
                <a:defRPr/>
              </a:pPr>
              <a:t>5</a:t>
            </a:fld>
            <a:endParaRPr lang="en-US">
              <a:solidFill>
                <a:prstClr val="white">
                  <a:shade val="50000"/>
                </a:prstClr>
              </a:solidFill>
            </a:endParaRPr>
          </a:p>
        </p:txBody>
      </p:sp>
      <p:pic>
        <p:nvPicPr>
          <p:cNvPr id="5125" name="Content Placeholder 9" descr="WhereVolHaz.jpg"/>
          <p:cNvPicPr>
            <a:picLocks noGrp="1" noChangeAspect="1"/>
          </p:cNvPicPr>
          <p:nvPr>
            <p:ph idx="1"/>
          </p:nvPr>
        </p:nvPicPr>
        <p:blipFill>
          <a:blip r:embed="rId4" cstate="print"/>
          <a:srcRect/>
          <a:stretch>
            <a:fillRect/>
          </a:stretch>
        </p:blipFill>
        <p:spPr>
          <a:xfrm>
            <a:off x="1295400" y="1295400"/>
            <a:ext cx="6477000" cy="5013325"/>
          </a:xfrm>
        </p:spPr>
      </p:pic>
      <p:sp>
        <p:nvSpPr>
          <p:cNvPr id="5126" name="TextBox 10"/>
          <p:cNvSpPr txBox="1">
            <a:spLocks noChangeArrowheads="1"/>
          </p:cNvSpPr>
          <p:nvPr/>
        </p:nvSpPr>
        <p:spPr bwMode="auto">
          <a:xfrm>
            <a:off x="1295400" y="6477000"/>
            <a:ext cx="4953000" cy="261938"/>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100">
                <a:solidFill>
                  <a:prstClr val="white"/>
                </a:solidFill>
                <a:latin typeface="Times" pitchFamily="18" charset="0"/>
              </a:rPr>
              <a:t>Coutesy USGS – Volcano Hazards Program</a:t>
            </a:r>
          </a:p>
        </p:txBody>
      </p:sp>
      <p:sp>
        <p:nvSpPr>
          <p:cNvPr id="5127" name="TextBox 6"/>
          <p:cNvSpPr txBox="1">
            <a:spLocks noChangeArrowheads="1"/>
          </p:cNvSpPr>
          <p:nvPr/>
        </p:nvSpPr>
        <p:spPr bwMode="auto">
          <a:xfrm>
            <a:off x="4114800" y="1600200"/>
            <a:ext cx="606425" cy="4619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a:solidFill>
                  <a:prstClr val="black"/>
                </a:solidFill>
                <a:latin typeface="Balloonist" pitchFamily="2" charset="0"/>
              </a:rPr>
              <a:t>Ash</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663043" y="204397"/>
            <a:ext cx="7775044" cy="1143476"/>
          </a:xfrm>
        </p:spPr>
        <p:txBody>
          <a:bodyPr lIns="82314" tIns="41157" rIns="82314" bIns="41157"/>
          <a:lstStyle/>
          <a:p>
            <a:pPr defTabSz="823143"/>
            <a:r>
              <a:rPr lang="en-US" sz="3600" dirty="0" smtClean="0">
                <a:solidFill>
                  <a:srgbClr val="C00000"/>
                </a:solidFill>
                <a:effectLst>
                  <a:outerShdw blurRad="38100" dist="38100" dir="2700000" algn="tl">
                    <a:srgbClr val="000000">
                      <a:alpha val="43137"/>
                    </a:srgbClr>
                  </a:outerShdw>
                </a:effectLst>
              </a:rPr>
              <a:t>Three Channel Detection </a:t>
            </a:r>
            <a:r>
              <a:rPr lang="en-US" sz="3600" dirty="0">
                <a:solidFill>
                  <a:srgbClr val="C00000"/>
                </a:solidFill>
                <a:effectLst>
                  <a:outerShdw blurRad="38100" dist="38100" dir="2700000" algn="tl">
                    <a:srgbClr val="000000">
                      <a:alpha val="43137"/>
                    </a:srgbClr>
                  </a:outerShdw>
                </a:effectLst>
              </a:rPr>
              <a:t>Technique</a:t>
            </a:r>
            <a:r>
              <a:rPr lang="en-US" dirty="0">
                <a:solidFill>
                  <a:srgbClr val="C00000"/>
                </a:solidFill>
                <a:effectLst>
                  <a:outerShdw blurRad="38100" dist="38100" dir="2700000" algn="tl">
                    <a:srgbClr val="000000">
                      <a:alpha val="43137"/>
                    </a:srgbClr>
                  </a:outerShdw>
                </a:effectLst>
              </a:rPr>
              <a:t> </a:t>
            </a:r>
          </a:p>
        </p:txBody>
      </p:sp>
      <p:sp>
        <p:nvSpPr>
          <p:cNvPr id="218115" name="Rectangle 3"/>
          <p:cNvSpPr>
            <a:spLocks noGrp="1" noChangeArrowheads="1"/>
          </p:cNvSpPr>
          <p:nvPr>
            <p:ph type="body" idx="1"/>
          </p:nvPr>
        </p:nvSpPr>
        <p:spPr>
          <a:xfrm>
            <a:off x="685800" y="1524000"/>
            <a:ext cx="7775044" cy="4565266"/>
          </a:xfrm>
        </p:spPr>
        <p:txBody>
          <a:bodyPr/>
          <a:lstStyle/>
          <a:p>
            <a:pPr marL="308679" indent="-308679" defTabSz="823143"/>
            <a:r>
              <a:rPr lang="en-US" sz="2900" b="1" dirty="0">
                <a:solidFill>
                  <a:schemeClr val="bg1"/>
                </a:solidFill>
              </a:rPr>
              <a:t>GOES-West Detection Algorithm (</a:t>
            </a:r>
            <a:r>
              <a:rPr lang="en-US" sz="2900" b="1" dirty="0" err="1">
                <a:solidFill>
                  <a:schemeClr val="bg1"/>
                </a:solidFill>
              </a:rPr>
              <a:t>Ellrod</a:t>
            </a:r>
            <a:r>
              <a:rPr lang="en-US" sz="2900" b="1" dirty="0">
                <a:solidFill>
                  <a:schemeClr val="bg1"/>
                </a:solidFill>
              </a:rPr>
              <a:t> and Connell 1999):</a:t>
            </a:r>
          </a:p>
          <a:p>
            <a:pPr marL="308679" indent="-308679" defTabSz="823143"/>
            <a:r>
              <a:rPr lang="en-US" sz="2900" dirty="0">
                <a:solidFill>
                  <a:schemeClr val="bg1"/>
                </a:solidFill>
              </a:rPr>
              <a:t>B = C + m (T5 - T4) + (T2 - T4)</a:t>
            </a:r>
          </a:p>
          <a:p>
            <a:pPr marL="308679" indent="-308679" defTabSz="823143"/>
            <a:r>
              <a:rPr lang="en-US" sz="2900" dirty="0">
                <a:solidFill>
                  <a:schemeClr val="bg1"/>
                </a:solidFill>
              </a:rPr>
              <a:t>where B is output brightness temperature (K), C is a constant, m is a scaling factor, and T2, T4, T5 are the brightness temperatures (K) for bands 2, 4 and 5 respectively. The T5 - T4 difference is used since it results in a positive value for volcanic ash.</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0" name="Slide Number Placeholder 3"/>
          <p:cNvSpPr>
            <a:spLocks noGrp="1"/>
          </p:cNvSpPr>
          <p:nvPr>
            <p:ph type="sldNum" sz="quarter" idx="12"/>
          </p:nvPr>
        </p:nvSpPr>
        <p:spPr/>
        <p:txBody>
          <a:bodyPr/>
          <a:lstStyle/>
          <a:p>
            <a:fld id="{B7CE8648-3EC1-48F1-96F1-A8A9AF8195CB}" type="slidenum">
              <a:rPr lang="en-US">
                <a:solidFill>
                  <a:srgbClr val="000000"/>
                </a:solidFill>
              </a:rPr>
              <a:pPr/>
              <a:t>51</a:t>
            </a:fld>
            <a:endParaRPr lang="en-US">
              <a:solidFill>
                <a:srgbClr val="000000"/>
              </a:solidFill>
            </a:endParaRPr>
          </a:p>
        </p:txBody>
      </p:sp>
      <p:pic>
        <p:nvPicPr>
          <p:cNvPr id="11266" name="Picture 2" descr="ds_chdi"/>
          <p:cNvPicPr>
            <a:picLocks noChangeAspect="1" noChangeArrowheads="1"/>
          </p:cNvPicPr>
          <p:nvPr/>
        </p:nvPicPr>
        <p:blipFill>
          <a:blip r:embed="rId3" cstate="print"/>
          <a:srcRect l="31250" t="34773" r="3751"/>
          <a:stretch>
            <a:fillRect/>
          </a:stretch>
        </p:blipFill>
        <p:spPr bwMode="auto">
          <a:xfrm>
            <a:off x="0" y="3581400"/>
            <a:ext cx="4497388" cy="3276600"/>
          </a:xfrm>
          <a:prstGeom prst="rect">
            <a:avLst/>
          </a:prstGeom>
          <a:noFill/>
        </p:spPr>
      </p:pic>
      <p:pic>
        <p:nvPicPr>
          <p:cNvPr id="11267" name="Picture 3" descr="ds_cira"/>
          <p:cNvPicPr>
            <a:picLocks noChangeAspect="1" noChangeArrowheads="1"/>
          </p:cNvPicPr>
          <p:nvPr/>
        </p:nvPicPr>
        <p:blipFill>
          <a:blip r:embed="rId4" cstate="print"/>
          <a:srcRect l="30000" t="34845"/>
          <a:stretch>
            <a:fillRect/>
          </a:stretch>
        </p:blipFill>
        <p:spPr bwMode="auto">
          <a:xfrm>
            <a:off x="4648200" y="3581400"/>
            <a:ext cx="4572000" cy="3276600"/>
          </a:xfrm>
          <a:prstGeom prst="rect">
            <a:avLst/>
          </a:prstGeom>
          <a:noFill/>
        </p:spPr>
      </p:pic>
      <p:pic>
        <p:nvPicPr>
          <p:cNvPr id="11268" name="Picture 4" descr="ds_ell"/>
          <p:cNvPicPr>
            <a:picLocks noChangeAspect="1" noChangeArrowheads="1"/>
          </p:cNvPicPr>
          <p:nvPr/>
        </p:nvPicPr>
        <p:blipFill>
          <a:blip r:embed="rId5" cstate="print"/>
          <a:srcRect l="30000" t="34850"/>
          <a:stretch>
            <a:fillRect/>
          </a:stretch>
        </p:blipFill>
        <p:spPr bwMode="auto">
          <a:xfrm>
            <a:off x="4648200" y="0"/>
            <a:ext cx="4495800" cy="3429000"/>
          </a:xfrm>
          <a:prstGeom prst="rect">
            <a:avLst/>
          </a:prstGeom>
          <a:noFill/>
        </p:spPr>
      </p:pic>
      <p:pic>
        <p:nvPicPr>
          <p:cNvPr id="11269" name="Picture 5" descr="ds_ir"/>
          <p:cNvPicPr>
            <a:picLocks noChangeAspect="1" noChangeArrowheads="1"/>
          </p:cNvPicPr>
          <p:nvPr/>
        </p:nvPicPr>
        <p:blipFill>
          <a:blip r:embed="rId6" cstate="print"/>
          <a:srcRect l="30000" t="34850"/>
          <a:stretch>
            <a:fillRect/>
          </a:stretch>
        </p:blipFill>
        <p:spPr bwMode="auto">
          <a:xfrm>
            <a:off x="0" y="0"/>
            <a:ext cx="4497388" cy="3429000"/>
          </a:xfrm>
          <a:prstGeom prst="rect">
            <a:avLst/>
          </a:prstGeom>
          <a:noFill/>
        </p:spPr>
      </p:pic>
      <p:sp>
        <p:nvSpPr>
          <p:cNvPr id="11270" name="Text Box 6"/>
          <p:cNvSpPr txBox="1">
            <a:spLocks noChangeArrowheads="1"/>
          </p:cNvSpPr>
          <p:nvPr/>
        </p:nvSpPr>
        <p:spPr bwMode="auto">
          <a:xfrm>
            <a:off x="914400" y="2620963"/>
            <a:ext cx="2667000" cy="427037"/>
          </a:xfrm>
          <a:prstGeom prst="rect">
            <a:avLst/>
          </a:prstGeom>
          <a:noFill/>
          <a:ln w="9525">
            <a:noFill/>
            <a:miter lim="800000"/>
            <a:headEnd/>
            <a:tailEnd/>
          </a:ln>
          <a:effectLst/>
        </p:spPr>
        <p:txBody>
          <a:bodyPr>
            <a:spAutoFit/>
          </a:bodyPr>
          <a:lstStyle/>
          <a:p>
            <a:pPr eaLnBrk="0" fontAlgn="base" hangingPunct="0">
              <a:spcBef>
                <a:spcPct val="50000"/>
              </a:spcBef>
              <a:spcAft>
                <a:spcPct val="0"/>
              </a:spcAft>
            </a:pPr>
            <a:r>
              <a:rPr lang="en-US" sz="2200" smtClean="0">
                <a:solidFill>
                  <a:srgbClr val="FFFF00"/>
                </a:solidFill>
              </a:rPr>
              <a:t>Infrared   </a:t>
            </a:r>
            <a:r>
              <a:rPr lang="en-US" sz="1600" smtClean="0">
                <a:solidFill>
                  <a:srgbClr val="FFFF00"/>
                </a:solidFill>
              </a:rPr>
              <a:t>(channel 4)</a:t>
            </a:r>
            <a:endParaRPr lang="en-US" sz="2400" smtClean="0">
              <a:solidFill>
                <a:srgbClr val="000000"/>
              </a:solidFill>
            </a:endParaRPr>
          </a:p>
        </p:txBody>
      </p:sp>
      <p:sp>
        <p:nvSpPr>
          <p:cNvPr id="11271" name="Text Box 7"/>
          <p:cNvSpPr txBox="1">
            <a:spLocks noChangeArrowheads="1"/>
          </p:cNvSpPr>
          <p:nvPr/>
        </p:nvSpPr>
        <p:spPr bwMode="auto">
          <a:xfrm>
            <a:off x="4953000" y="2209800"/>
            <a:ext cx="4191000" cy="641350"/>
          </a:xfrm>
          <a:prstGeom prst="rect">
            <a:avLst/>
          </a:prstGeom>
          <a:noFill/>
          <a:ln w="9525">
            <a:noFill/>
            <a:miter lim="800000"/>
            <a:headEnd/>
            <a:tailEnd/>
          </a:ln>
          <a:effectLst/>
        </p:spPr>
        <p:txBody>
          <a:bodyPr>
            <a:spAutoFit/>
          </a:bodyPr>
          <a:lstStyle/>
          <a:p>
            <a:pPr eaLnBrk="0" fontAlgn="base" hangingPunct="0">
              <a:spcBef>
                <a:spcPct val="50000"/>
              </a:spcBef>
              <a:spcAft>
                <a:spcPct val="0"/>
              </a:spcAft>
            </a:pPr>
            <a:r>
              <a:rPr lang="en-US" sz="1900" smtClean="0">
                <a:solidFill>
                  <a:srgbClr val="FFFF00"/>
                </a:solidFill>
              </a:rPr>
              <a:t>“Three channel product” or “Ellrod product”</a:t>
            </a:r>
            <a:r>
              <a:rPr lang="en-US" sz="2000" smtClean="0">
                <a:solidFill>
                  <a:srgbClr val="FFFF00"/>
                </a:solidFill>
              </a:rPr>
              <a:t>                                                   </a:t>
            </a:r>
            <a:r>
              <a:rPr lang="en-US" sz="1600" smtClean="0">
                <a:solidFill>
                  <a:srgbClr val="FFFF00"/>
                </a:solidFill>
              </a:rPr>
              <a:t>                    (channels 2, 4 &amp; 5)</a:t>
            </a:r>
          </a:p>
        </p:txBody>
      </p:sp>
      <p:sp>
        <p:nvSpPr>
          <p:cNvPr id="11272" name="Text Box 8"/>
          <p:cNvSpPr txBox="1">
            <a:spLocks noChangeArrowheads="1"/>
          </p:cNvSpPr>
          <p:nvPr/>
        </p:nvSpPr>
        <p:spPr bwMode="auto">
          <a:xfrm>
            <a:off x="152400" y="6096000"/>
            <a:ext cx="4495800" cy="427038"/>
          </a:xfrm>
          <a:prstGeom prst="rect">
            <a:avLst/>
          </a:prstGeom>
          <a:noFill/>
          <a:ln w="9525">
            <a:noFill/>
            <a:miter lim="800000"/>
            <a:headEnd/>
            <a:tailEnd/>
          </a:ln>
          <a:effectLst/>
        </p:spPr>
        <p:txBody>
          <a:bodyPr>
            <a:spAutoFit/>
          </a:bodyPr>
          <a:lstStyle/>
          <a:p>
            <a:pPr eaLnBrk="0" fontAlgn="base" hangingPunct="0">
              <a:spcBef>
                <a:spcPct val="50000"/>
              </a:spcBef>
              <a:spcAft>
                <a:spcPct val="0"/>
              </a:spcAft>
            </a:pPr>
            <a:r>
              <a:rPr lang="en-US" sz="2200" smtClean="0">
                <a:solidFill>
                  <a:srgbClr val="FFFF00"/>
                </a:solidFill>
              </a:rPr>
              <a:t>Channel Differencing   </a:t>
            </a:r>
            <a:r>
              <a:rPr lang="en-US" sz="1600" smtClean="0">
                <a:solidFill>
                  <a:srgbClr val="FFFF00"/>
                </a:solidFill>
              </a:rPr>
              <a:t>(channels 4 &amp; 5)</a:t>
            </a:r>
            <a:endParaRPr lang="en-US" sz="2400" smtClean="0">
              <a:solidFill>
                <a:srgbClr val="000000"/>
              </a:solidFill>
            </a:endParaRPr>
          </a:p>
        </p:txBody>
      </p:sp>
      <p:sp>
        <p:nvSpPr>
          <p:cNvPr id="11273" name="Text Box 9"/>
          <p:cNvSpPr txBox="1">
            <a:spLocks noChangeArrowheads="1"/>
          </p:cNvSpPr>
          <p:nvPr/>
        </p:nvSpPr>
        <p:spPr bwMode="auto">
          <a:xfrm>
            <a:off x="5181600" y="5791200"/>
            <a:ext cx="3429000" cy="584200"/>
          </a:xfrm>
          <a:prstGeom prst="rect">
            <a:avLst/>
          </a:prstGeom>
          <a:noFill/>
          <a:ln w="9525">
            <a:noFill/>
            <a:miter lim="800000"/>
            <a:headEnd/>
            <a:tailEnd/>
          </a:ln>
          <a:effectLst/>
        </p:spPr>
        <p:txBody>
          <a:bodyPr>
            <a:spAutoFit/>
          </a:bodyPr>
          <a:lstStyle/>
          <a:p>
            <a:pPr eaLnBrk="0" fontAlgn="base" hangingPunct="0">
              <a:lnSpc>
                <a:spcPct val="75000"/>
              </a:lnSpc>
              <a:spcBef>
                <a:spcPct val="50000"/>
              </a:spcBef>
              <a:spcAft>
                <a:spcPct val="0"/>
              </a:spcAft>
            </a:pPr>
            <a:r>
              <a:rPr lang="en-US" sz="1900" smtClean="0">
                <a:solidFill>
                  <a:srgbClr val="FFFF00"/>
                </a:solidFill>
              </a:rPr>
              <a:t>“Reflectivity product” or </a:t>
            </a:r>
            <a:br>
              <a:rPr lang="en-US" sz="1900" smtClean="0">
                <a:solidFill>
                  <a:srgbClr val="FFFF00"/>
                </a:solidFill>
              </a:rPr>
            </a:br>
            <a:r>
              <a:rPr lang="en-US" sz="1900" smtClean="0">
                <a:solidFill>
                  <a:srgbClr val="FFFF00"/>
                </a:solidFill>
              </a:rPr>
              <a:t>“CIRA product”</a:t>
            </a:r>
            <a:r>
              <a:rPr lang="en-US" sz="2200" smtClean="0">
                <a:solidFill>
                  <a:srgbClr val="FFFF00"/>
                </a:solidFill>
              </a:rPr>
              <a:t>  </a:t>
            </a:r>
            <a:r>
              <a:rPr lang="en-US" sz="1600" smtClean="0">
                <a:solidFill>
                  <a:srgbClr val="FFFF00"/>
                </a:solidFill>
              </a:rPr>
              <a:t>(channels 2 &amp; 4)</a:t>
            </a:r>
            <a:r>
              <a:rPr lang="en-US" sz="2400" smtClean="0">
                <a:solidFill>
                  <a:srgbClr val="000000"/>
                </a:solidFill>
              </a:rPr>
              <a:t> </a:t>
            </a:r>
          </a:p>
        </p:txBody>
      </p:sp>
      <p:sp>
        <p:nvSpPr>
          <p:cNvPr id="11274" name="Oval 10"/>
          <p:cNvSpPr>
            <a:spLocks noChangeArrowheads="1"/>
          </p:cNvSpPr>
          <p:nvPr/>
        </p:nvSpPr>
        <p:spPr bwMode="auto">
          <a:xfrm>
            <a:off x="5791200" y="6096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5" name="Oval 11"/>
          <p:cNvSpPr>
            <a:spLocks noChangeArrowheads="1"/>
          </p:cNvSpPr>
          <p:nvPr/>
        </p:nvSpPr>
        <p:spPr bwMode="auto">
          <a:xfrm>
            <a:off x="1219200" y="41910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6" name="Oval 12"/>
          <p:cNvSpPr>
            <a:spLocks noChangeArrowheads="1"/>
          </p:cNvSpPr>
          <p:nvPr/>
        </p:nvSpPr>
        <p:spPr bwMode="auto">
          <a:xfrm>
            <a:off x="1219200" y="6096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7" name="Oval 13"/>
          <p:cNvSpPr>
            <a:spLocks noChangeArrowheads="1"/>
          </p:cNvSpPr>
          <p:nvPr/>
        </p:nvSpPr>
        <p:spPr bwMode="auto">
          <a:xfrm>
            <a:off x="5791200" y="4191000"/>
            <a:ext cx="533400" cy="304800"/>
          </a:xfrm>
          <a:prstGeom prst="ellipse">
            <a:avLst/>
          </a:prstGeom>
          <a:noFill/>
          <a:ln w="9525">
            <a:solidFill>
              <a:srgbClr val="FF0000"/>
            </a:solidFill>
            <a:round/>
            <a:headEnd/>
            <a:tailEnd/>
          </a:ln>
          <a:effectLst/>
        </p:spPr>
        <p:txBody>
          <a:bodyPr wrap="none" anchor="ctr"/>
          <a:lstStyle/>
          <a:p>
            <a:pPr fontAlgn="base">
              <a:spcBef>
                <a:spcPct val="0"/>
              </a:spcBef>
              <a:spcAft>
                <a:spcPct val="0"/>
              </a:spcAft>
            </a:pPr>
            <a:endParaRPr lang="en-US" smtClean="0">
              <a:solidFill>
                <a:srgbClr val="000000"/>
              </a:solidFill>
              <a:latin typeface="TradeGothic" pitchFamily="2" charset="0"/>
            </a:endParaRPr>
          </a:p>
        </p:txBody>
      </p:sp>
      <p:sp>
        <p:nvSpPr>
          <p:cNvPr id="11278" name="Text Box 14"/>
          <p:cNvSpPr txBox="1">
            <a:spLocks noChangeArrowheads="1"/>
          </p:cNvSpPr>
          <p:nvPr/>
        </p:nvSpPr>
        <p:spPr bwMode="auto">
          <a:xfrm>
            <a:off x="0" y="0"/>
            <a:ext cx="457200" cy="519113"/>
          </a:xfrm>
          <a:prstGeom prst="rect">
            <a:avLst/>
          </a:prstGeom>
          <a:solidFill>
            <a:schemeClr val="tx1"/>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A</a:t>
            </a:r>
          </a:p>
        </p:txBody>
      </p:sp>
      <p:sp>
        <p:nvSpPr>
          <p:cNvPr id="11279" name="Text Box 15"/>
          <p:cNvSpPr txBox="1">
            <a:spLocks noChangeArrowheads="1"/>
          </p:cNvSpPr>
          <p:nvPr/>
        </p:nvSpPr>
        <p:spPr bwMode="auto">
          <a:xfrm>
            <a:off x="4648200" y="0"/>
            <a:ext cx="457200" cy="519113"/>
          </a:xfrm>
          <a:prstGeom prst="rect">
            <a:avLst/>
          </a:prstGeom>
          <a:solidFill>
            <a:srgbClr val="000000"/>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B</a:t>
            </a:r>
          </a:p>
        </p:txBody>
      </p:sp>
      <p:sp>
        <p:nvSpPr>
          <p:cNvPr id="11280" name="Text Box 16"/>
          <p:cNvSpPr txBox="1">
            <a:spLocks noChangeArrowheads="1"/>
          </p:cNvSpPr>
          <p:nvPr/>
        </p:nvSpPr>
        <p:spPr bwMode="auto">
          <a:xfrm>
            <a:off x="0" y="3595688"/>
            <a:ext cx="457200" cy="519112"/>
          </a:xfrm>
          <a:prstGeom prst="rect">
            <a:avLst/>
          </a:prstGeom>
          <a:solidFill>
            <a:schemeClr val="tx1"/>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C</a:t>
            </a:r>
          </a:p>
        </p:txBody>
      </p:sp>
      <p:sp>
        <p:nvSpPr>
          <p:cNvPr id="11281" name="Text Box 17"/>
          <p:cNvSpPr txBox="1">
            <a:spLocks noChangeArrowheads="1"/>
          </p:cNvSpPr>
          <p:nvPr/>
        </p:nvSpPr>
        <p:spPr bwMode="auto">
          <a:xfrm>
            <a:off x="4648200" y="3595688"/>
            <a:ext cx="457200" cy="519112"/>
          </a:xfrm>
          <a:prstGeom prst="rect">
            <a:avLst/>
          </a:prstGeom>
          <a:solidFill>
            <a:schemeClr val="tx1"/>
          </a:solidFill>
          <a:ln w="9525">
            <a:noFill/>
            <a:miter lim="800000"/>
            <a:headEnd/>
            <a:tailEnd/>
          </a:ln>
          <a:effectLst/>
        </p:spPr>
        <p:txBody>
          <a:bodyPr>
            <a:spAutoFit/>
          </a:bodyPr>
          <a:lstStyle/>
          <a:p>
            <a:pPr eaLnBrk="0" fontAlgn="base" hangingPunct="0">
              <a:spcBef>
                <a:spcPct val="50000"/>
              </a:spcBef>
              <a:spcAft>
                <a:spcPct val="0"/>
              </a:spcAft>
            </a:pPr>
            <a:r>
              <a:rPr lang="en-US" sz="2800" b="1" smtClean="0">
                <a:solidFill>
                  <a:srgbClr val="FF0000"/>
                </a:solidFill>
                <a:latin typeface="Times New Roman" pitchFamily="18" charset="0"/>
              </a:rPr>
              <a:t>D</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4/7/2010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52</a:t>
            </a:fld>
            <a:endParaRPr lang="en-US">
              <a:solidFill>
                <a:prstClr val="white">
                  <a:shade val="50000"/>
                </a:prstClr>
              </a:solidFill>
            </a:endParaRPr>
          </a:p>
        </p:txBody>
      </p:sp>
      <p:pic>
        <p:nvPicPr>
          <p:cNvPr id="4" name="Picture 3" descr="VSHSoufriereHills019_N7.jp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685800" y="228600"/>
            <a:ext cx="7775043" cy="837596"/>
          </a:xfrm>
        </p:spPr>
        <p:txBody>
          <a:bodyPr lIns="82314" tIns="41157" rIns="82314" bIns="41157"/>
          <a:lstStyle/>
          <a:p>
            <a:r>
              <a:rPr lang="en-US" sz="4300" dirty="0">
                <a:solidFill>
                  <a:srgbClr val="C00000"/>
                </a:solidFill>
                <a:effectLst>
                  <a:outerShdw blurRad="38100" dist="38100" dir="2700000" algn="tl">
                    <a:srgbClr val="000000">
                      <a:alpha val="43137"/>
                    </a:srgbClr>
                  </a:outerShdw>
                </a:effectLst>
              </a:rPr>
              <a:t>Limitations</a:t>
            </a:r>
          </a:p>
        </p:txBody>
      </p:sp>
      <p:sp>
        <p:nvSpPr>
          <p:cNvPr id="205827" name="Rectangle 3"/>
          <p:cNvSpPr>
            <a:spLocks noGrp="1" noChangeArrowheads="1"/>
          </p:cNvSpPr>
          <p:nvPr>
            <p:ph type="body" idx="1"/>
          </p:nvPr>
        </p:nvSpPr>
        <p:spPr>
          <a:xfrm>
            <a:off x="381000" y="1524000"/>
            <a:ext cx="8456663" cy="4876800"/>
          </a:xfrm>
        </p:spPr>
        <p:txBody>
          <a:bodyPr/>
          <a:lstStyle/>
          <a:p>
            <a:pPr>
              <a:lnSpc>
                <a:spcPct val="90000"/>
              </a:lnSpc>
            </a:pPr>
            <a:r>
              <a:rPr lang="en-US" dirty="0">
                <a:solidFill>
                  <a:schemeClr val="bg1"/>
                </a:solidFill>
              </a:rPr>
              <a:t>Within hours of an eruption, the presence of copious amounts of water in the volcanic eruption cloud often results in non-discrimination of ash (</a:t>
            </a:r>
            <a:r>
              <a:rPr lang="en-US" dirty="0" err="1">
                <a:solidFill>
                  <a:schemeClr val="bg1"/>
                </a:solidFill>
              </a:rPr>
              <a:t>Ellrod</a:t>
            </a:r>
            <a:r>
              <a:rPr lang="en-US" dirty="0">
                <a:solidFill>
                  <a:schemeClr val="bg1"/>
                </a:solidFill>
              </a:rPr>
              <a:t> and Connell 1999). </a:t>
            </a:r>
          </a:p>
          <a:p>
            <a:pPr>
              <a:lnSpc>
                <a:spcPct val="90000"/>
              </a:lnSpc>
            </a:pPr>
            <a:r>
              <a:rPr lang="en-US" dirty="0">
                <a:solidFill>
                  <a:schemeClr val="bg1"/>
                </a:solidFill>
              </a:rPr>
              <a:t>Deep moist tropical conditions can mask the presence of volcanic ash, or prevent clear discrimination of the ash from meteorological clouds:</a:t>
            </a:r>
          </a:p>
          <a:p>
            <a:pPr>
              <a:lnSpc>
                <a:spcPct val="90000"/>
              </a:lnSpc>
            </a:pPr>
            <a:r>
              <a:rPr lang="en-US" dirty="0">
                <a:solidFill>
                  <a:schemeClr val="bg1"/>
                </a:solidFill>
              </a:rPr>
              <a:t>Especially applicable to eruptions of smaller volcanoes that emit ash into the lower and middle troposphere, such as the </a:t>
            </a:r>
            <a:r>
              <a:rPr lang="en-US" dirty="0" smtClean="0">
                <a:solidFill>
                  <a:schemeClr val="bg1"/>
                </a:solidFill>
              </a:rPr>
              <a:t>Soufriere </a:t>
            </a:r>
            <a:r>
              <a:rPr lang="en-US" dirty="0">
                <a:solidFill>
                  <a:schemeClr val="bg1"/>
                </a:solidFill>
              </a:rPr>
              <a:t>Hills volcano.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685800" y="228600"/>
            <a:ext cx="7775043" cy="837596"/>
          </a:xfrm>
        </p:spPr>
        <p:txBody>
          <a:bodyPr lIns="82314" tIns="41157" rIns="82314" bIns="41157"/>
          <a:lstStyle/>
          <a:p>
            <a:r>
              <a:rPr lang="en-US" sz="4300" dirty="0" smtClean="0">
                <a:solidFill>
                  <a:srgbClr val="C00000"/>
                </a:solidFill>
                <a:effectLst>
                  <a:outerShdw blurRad="38100" dist="38100" dir="2700000" algn="tl">
                    <a:srgbClr val="000000">
                      <a:alpha val="43137"/>
                    </a:srgbClr>
                  </a:outerShdw>
                </a:effectLst>
              </a:rPr>
              <a:t>Limitations…</a:t>
            </a:r>
            <a:endParaRPr lang="en-US" sz="4300" dirty="0">
              <a:solidFill>
                <a:srgbClr val="C00000"/>
              </a:solidFill>
              <a:effectLst>
                <a:outerShdw blurRad="38100" dist="38100" dir="2700000" algn="tl">
                  <a:srgbClr val="000000">
                    <a:alpha val="43137"/>
                  </a:srgbClr>
                </a:outerShdw>
              </a:effectLst>
            </a:endParaRPr>
          </a:p>
        </p:txBody>
      </p:sp>
      <p:sp>
        <p:nvSpPr>
          <p:cNvPr id="216067" name="Rectangle 3"/>
          <p:cNvSpPr>
            <a:spLocks noGrp="1" noChangeArrowheads="1"/>
          </p:cNvSpPr>
          <p:nvPr>
            <p:ph type="body" idx="1"/>
          </p:nvPr>
        </p:nvSpPr>
        <p:spPr>
          <a:xfrm>
            <a:off x="388681" y="1370743"/>
            <a:ext cx="8456663" cy="5106258"/>
          </a:xfrm>
        </p:spPr>
        <p:txBody>
          <a:bodyPr/>
          <a:lstStyle/>
          <a:p>
            <a:pPr>
              <a:lnSpc>
                <a:spcPct val="80000"/>
              </a:lnSpc>
            </a:pPr>
            <a:r>
              <a:rPr lang="en-US" dirty="0">
                <a:solidFill>
                  <a:schemeClr val="bg1"/>
                </a:solidFill>
              </a:rPr>
              <a:t>Loss of band 5(12um) with GOES-12 (</a:t>
            </a:r>
            <a:r>
              <a:rPr lang="en-US" dirty="0" err="1">
                <a:solidFill>
                  <a:schemeClr val="bg1"/>
                </a:solidFill>
              </a:rPr>
              <a:t>Ellrod</a:t>
            </a:r>
            <a:r>
              <a:rPr lang="en-US" dirty="0">
                <a:solidFill>
                  <a:schemeClr val="bg1"/>
                </a:solidFill>
              </a:rPr>
              <a:t> and Schreiner 2004):</a:t>
            </a:r>
          </a:p>
          <a:p>
            <a:pPr>
              <a:lnSpc>
                <a:spcPct val="80000"/>
              </a:lnSpc>
            </a:pPr>
            <a:r>
              <a:rPr lang="en-US" dirty="0">
                <a:solidFill>
                  <a:schemeClr val="bg1"/>
                </a:solidFill>
              </a:rPr>
              <a:t>An important modification to the GOES-12 Imager was the replacement of 4 km resolution, 12 um IR band 5 with lower resolution (8 km) IR band 6 centered near 13.3 um. </a:t>
            </a:r>
          </a:p>
          <a:p>
            <a:pPr>
              <a:lnSpc>
                <a:spcPct val="80000"/>
              </a:lnSpc>
            </a:pPr>
            <a:r>
              <a:rPr lang="en-US" dirty="0">
                <a:solidFill>
                  <a:schemeClr val="bg1"/>
                </a:solidFill>
              </a:rPr>
              <a:t>The 12 um band will not be restored until GOES-R becomes operational. </a:t>
            </a:r>
          </a:p>
          <a:p>
            <a:pPr>
              <a:lnSpc>
                <a:spcPct val="80000"/>
              </a:lnSpc>
            </a:pPr>
            <a:r>
              <a:rPr lang="en-US" dirty="0">
                <a:solidFill>
                  <a:schemeClr val="bg1"/>
                </a:solidFill>
              </a:rPr>
              <a:t>Some degradation of remote sensing of volcanic ash is likely, leading to both </a:t>
            </a:r>
            <a:r>
              <a:rPr lang="en-US" dirty="0" err="1">
                <a:solidFill>
                  <a:schemeClr val="bg1"/>
                </a:solidFill>
              </a:rPr>
              <a:t>underdetection</a:t>
            </a:r>
            <a:r>
              <a:rPr lang="en-US" dirty="0">
                <a:solidFill>
                  <a:schemeClr val="bg1"/>
                </a:solidFill>
              </a:rPr>
              <a:t> of thin ash, and an increase in the area of ‘‘false’’ ash, resulting in possible over-warning for aviation advisories.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Limitations…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828800"/>
            <a:ext cx="8229600" cy="4191000"/>
          </a:xfrm>
        </p:spPr>
        <p:txBody>
          <a:bodyPr/>
          <a:lstStyle/>
          <a:p>
            <a:r>
              <a:rPr lang="en-US" sz="3200" dirty="0" smtClean="0">
                <a:solidFill>
                  <a:schemeClr val="bg1"/>
                </a:solidFill>
              </a:rPr>
              <a:t>While the loss of the 12 um IR band is likely to degrade the overall volcanic ash detection capability somewhat, some case studies have shown that imagery from GOES-12 and its successors will continue to prove to be an effective means of warning pilots of hazardous ash clouds in many situations.</a:t>
            </a:r>
            <a:endParaRPr lang="en-US" sz="32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55</a:t>
            </a:fld>
            <a:endParaRPr lang="en-US">
              <a:solidFill>
                <a:prstClr val="white">
                  <a:shade val="50000"/>
                </a:prstClr>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OMI (SO</a:t>
            </a:r>
            <a:r>
              <a:rPr lang="en-US" sz="2700" dirty="0" smtClean="0">
                <a:solidFill>
                  <a:srgbClr val="C00000"/>
                </a:solidFill>
              </a:rPr>
              <a:t>2</a:t>
            </a:r>
            <a:r>
              <a:rPr lang="en-US" dirty="0" smtClean="0">
                <a:solidFill>
                  <a:srgbClr val="C00000"/>
                </a:solidFill>
              </a:rPr>
              <a:t>) Composite Images</a:t>
            </a:r>
            <a:endParaRPr lang="en-US" dirty="0">
              <a:solidFill>
                <a:srgbClr val="C00000"/>
              </a:solidFill>
            </a:endParaRPr>
          </a:p>
        </p:txBody>
      </p:sp>
      <p:pic>
        <p:nvPicPr>
          <p:cNvPr id="38915" name="Content Placeholder 5" descr="Okmok OMI Composite July132008.jpg"/>
          <p:cNvPicPr>
            <a:picLocks noGrp="1" noChangeAspect="1"/>
          </p:cNvPicPr>
          <p:nvPr>
            <p:ph idx="1"/>
          </p:nvPr>
        </p:nvPicPr>
        <p:blipFill>
          <a:blip r:embed="rId3" cstate="print"/>
          <a:srcRect/>
          <a:stretch>
            <a:fillRect/>
          </a:stretch>
        </p:blipFill>
        <p:spPr>
          <a:xfrm>
            <a:off x="685800" y="1295400"/>
            <a:ext cx="7772400" cy="5181600"/>
          </a:xfrm>
        </p:spPr>
      </p:pic>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4/7/2010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83CA31AE-AC69-4B4A-863C-43F6DB2DA2D6}" type="slidenum">
              <a:rPr lang="en-US" smtClean="0">
                <a:solidFill>
                  <a:prstClr val="white">
                    <a:shade val="50000"/>
                  </a:prstClr>
                </a:solidFill>
              </a:rPr>
              <a:pPr>
                <a:defRPr/>
              </a:pPr>
              <a:t>56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pPr eaLnBrk="1" hangingPunct="1">
              <a:defRPr/>
            </a:pPr>
            <a:r>
              <a:rPr lang="en-US" sz="3600" dirty="0" smtClean="0">
                <a:solidFill>
                  <a:srgbClr val="C00000"/>
                </a:solidFill>
              </a:rPr>
              <a:t>Composite of Sulfur Dioxide from OMI</a:t>
            </a:r>
            <a:endParaRPr lang="en-US" sz="3600"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4/7/2010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CF6158C8-CF3D-42BB-AD59-FF0EED67DE22}" type="slidenum">
              <a:rPr lang="en-US" smtClean="0">
                <a:solidFill>
                  <a:prstClr val="white">
                    <a:shade val="50000"/>
                  </a:prstClr>
                </a:solidFill>
              </a:rPr>
              <a:pPr>
                <a:defRPr/>
              </a:pPr>
              <a:t>57</a:t>
            </a:fld>
            <a:endParaRPr lang="en-US">
              <a:solidFill>
                <a:prstClr val="white">
                  <a:shade val="50000"/>
                </a:prstClr>
              </a:solidFill>
            </a:endParaRPr>
          </a:p>
        </p:txBody>
      </p:sp>
      <p:pic>
        <p:nvPicPr>
          <p:cNvPr id="39941" name="Picture 2"/>
          <p:cNvPicPr>
            <a:picLocks noChangeAspect="1" noChangeArrowheads="1"/>
          </p:cNvPicPr>
          <p:nvPr/>
        </p:nvPicPr>
        <p:blipFill>
          <a:blip r:embed="rId3" cstate="print"/>
          <a:srcRect/>
          <a:stretch>
            <a:fillRect/>
          </a:stretch>
        </p:blipFill>
        <p:spPr bwMode="auto">
          <a:xfrm>
            <a:off x="990600" y="1066800"/>
            <a:ext cx="7239000" cy="4191000"/>
          </a:xfrm>
          <a:prstGeom prst="rect">
            <a:avLst/>
          </a:prstGeom>
          <a:noFill/>
          <a:ln w="9525">
            <a:noFill/>
            <a:miter lim="800000"/>
            <a:headEnd/>
            <a:tailEnd/>
          </a:ln>
        </p:spPr>
      </p:pic>
      <p:sp>
        <p:nvSpPr>
          <p:cNvPr id="39942" name="Rectangle 5"/>
          <p:cNvSpPr>
            <a:spLocks noChangeArrowheads="1"/>
          </p:cNvSpPr>
          <p:nvPr/>
        </p:nvSpPr>
        <p:spPr bwMode="auto">
          <a:xfrm>
            <a:off x="990600" y="5257800"/>
            <a:ext cx="7239000" cy="1600200"/>
          </a:xfrm>
          <a:prstGeom prst="rect">
            <a:avLst/>
          </a:prstGeom>
          <a:noFill/>
          <a:ln w="9525">
            <a:noFill/>
            <a:miter lim="800000"/>
            <a:headEnd/>
            <a:tailEnd/>
          </a:ln>
        </p:spPr>
        <p:txBody>
          <a:bodyPr>
            <a:spAutoFit/>
          </a:bodyPr>
          <a:lstStyle/>
          <a:p>
            <a:pPr fontAlgn="base">
              <a:spcBef>
                <a:spcPct val="0"/>
              </a:spcBef>
              <a:spcAft>
                <a:spcPct val="0"/>
              </a:spcAft>
            </a:pPr>
            <a:r>
              <a:rPr lang="en-US" sz="1400" dirty="0">
                <a:solidFill>
                  <a:prstClr val="white"/>
                </a:solidFill>
                <a:latin typeface="Times" pitchFamily="18" charset="0"/>
              </a:rPr>
              <a:t>Composite OMI satellite image from August 12 showing the sulfur dioxide cloud from the August 7 eruption of </a:t>
            </a:r>
            <a:r>
              <a:rPr lang="en-US" sz="1400" dirty="0" err="1">
                <a:solidFill>
                  <a:prstClr val="white"/>
                </a:solidFill>
                <a:latin typeface="Times" pitchFamily="18" charset="0"/>
              </a:rPr>
              <a:t>Kasatochi</a:t>
            </a:r>
            <a:r>
              <a:rPr lang="en-US" sz="1400" dirty="0">
                <a:solidFill>
                  <a:prstClr val="white"/>
                </a:solidFill>
                <a:latin typeface="Times" pitchFamily="18" charset="0"/>
              </a:rPr>
              <a:t> volcano. This cloud is at a range of altitudes from 30,000 to 40,000 ft. The various colors represent the amount of gas in the atmosphere with dark orange being the highest and dark blue the lowest.   </a:t>
            </a:r>
          </a:p>
          <a:p>
            <a:pPr fontAlgn="base">
              <a:spcBef>
                <a:spcPct val="0"/>
              </a:spcBef>
              <a:spcAft>
                <a:spcPct val="0"/>
              </a:spcAft>
            </a:pPr>
            <a:endParaRPr lang="en-US" sz="1200" dirty="0">
              <a:solidFill>
                <a:prstClr val="white"/>
              </a:solidFill>
              <a:latin typeface="Times" pitchFamily="18" charset="0"/>
            </a:endParaRPr>
          </a:p>
          <a:p>
            <a:pPr fontAlgn="base">
              <a:spcBef>
                <a:spcPct val="0"/>
              </a:spcBef>
              <a:spcAft>
                <a:spcPct val="0"/>
              </a:spcAft>
            </a:pPr>
            <a:r>
              <a:rPr lang="en-US" sz="1000" i="1" dirty="0">
                <a:solidFill>
                  <a:prstClr val="white"/>
                </a:solidFill>
                <a:latin typeface="Times" pitchFamily="18" charset="0"/>
              </a:rPr>
              <a:t>       Picture Date: August 12, 2008   </a:t>
            </a:r>
            <a:br>
              <a:rPr lang="en-US" sz="1000" i="1" dirty="0">
                <a:solidFill>
                  <a:prstClr val="white"/>
                </a:solidFill>
                <a:latin typeface="Times" pitchFamily="18" charset="0"/>
              </a:rPr>
            </a:br>
            <a:r>
              <a:rPr lang="en-US" sz="1000" i="1" dirty="0">
                <a:solidFill>
                  <a:prstClr val="white"/>
                </a:solidFill>
                <a:latin typeface="Times" pitchFamily="18" charset="0"/>
              </a:rPr>
              <a:t>       Image Creator: Schneider, Dave</a:t>
            </a:r>
            <a:br>
              <a:rPr lang="en-US" sz="1000" i="1" dirty="0">
                <a:solidFill>
                  <a:prstClr val="white"/>
                </a:solidFill>
                <a:latin typeface="Times" pitchFamily="18" charset="0"/>
              </a:rPr>
            </a:br>
            <a:r>
              <a:rPr lang="en-US" sz="1000" i="1" dirty="0">
                <a:solidFill>
                  <a:prstClr val="white"/>
                </a:solidFill>
                <a:latin typeface="Times" pitchFamily="18" charset="0"/>
              </a:rPr>
              <a:t>       Image courtesy of AVO/USGS.  Data provided by the OMI near-real-time project funded by NASA.</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a:bodyPr>
          <a:lstStyle/>
          <a:p>
            <a:pPr eaLnBrk="1" hangingPunct="1">
              <a:defRPr/>
            </a:pPr>
            <a:r>
              <a:rPr lang="en-US" dirty="0" smtClean="0">
                <a:solidFill>
                  <a:srgbClr val="C00000"/>
                </a:solidFill>
              </a:rPr>
              <a:t>Aircraft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8251EE42-F7CE-4FA5-B28A-ADE650557F03}" type="slidenum">
              <a:rPr lang="en-US" smtClean="0">
                <a:solidFill>
                  <a:prstClr val="white">
                    <a:shade val="50000"/>
                  </a:prstClr>
                </a:solidFill>
              </a:rPr>
              <a:pPr>
                <a:defRPr/>
              </a:pPr>
              <a:t>58</a:t>
            </a:fld>
            <a:endParaRPr lang="en-US">
              <a:solidFill>
                <a:prstClr val="white">
                  <a:shade val="50000"/>
                </a:prstClr>
              </a:solidFill>
            </a:endParaRPr>
          </a:p>
        </p:txBody>
      </p:sp>
      <p:pic>
        <p:nvPicPr>
          <p:cNvPr id="40965" name="Picture 2"/>
          <p:cNvPicPr>
            <a:picLocks noGrp="1" noChangeAspect="1" noChangeArrowheads="1"/>
          </p:cNvPicPr>
          <p:nvPr>
            <p:ph idx="1"/>
          </p:nvPr>
        </p:nvPicPr>
        <p:blipFill>
          <a:blip r:embed="rId3" cstate="print"/>
          <a:srcRect/>
          <a:stretch>
            <a:fillRect/>
          </a:stretch>
        </p:blipFill>
        <p:spPr>
          <a:xfrm>
            <a:off x="457200" y="914400"/>
            <a:ext cx="8305800" cy="5394325"/>
          </a:xfrm>
        </p:spPr>
      </p:pic>
      <p:sp>
        <p:nvSpPr>
          <p:cNvPr id="40966" name="TextBox 6"/>
          <p:cNvSpPr txBox="1">
            <a:spLocks noChangeArrowheads="1"/>
          </p:cNvSpPr>
          <p:nvPr/>
        </p:nvSpPr>
        <p:spPr bwMode="auto">
          <a:xfrm>
            <a:off x="5867400" y="6324600"/>
            <a:ext cx="2935288"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Courtesy Burke Mees and Alaska Airlines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a:bodyPr>
          <a:lstStyle/>
          <a:p>
            <a:pPr eaLnBrk="1" hangingPunct="1">
              <a:defRPr/>
            </a:pPr>
            <a:r>
              <a:rPr lang="en-US" dirty="0" smtClean="0">
                <a:solidFill>
                  <a:srgbClr val="C00000"/>
                </a:solidFill>
              </a:rPr>
              <a:t>Ground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87274AEA-C751-4193-97D3-E21F20F80975}" type="slidenum">
              <a:rPr lang="en-US" smtClean="0">
                <a:solidFill>
                  <a:prstClr val="white">
                    <a:shade val="50000"/>
                  </a:prstClr>
                </a:solidFill>
              </a:rPr>
              <a:pPr>
                <a:defRPr/>
              </a:pPr>
              <a:t>59</a:t>
            </a:fld>
            <a:endParaRPr lang="en-US">
              <a:solidFill>
                <a:prstClr val="white">
                  <a:shade val="50000"/>
                </a:prstClr>
              </a:solidFill>
            </a:endParaRPr>
          </a:p>
        </p:txBody>
      </p:sp>
      <p:pic>
        <p:nvPicPr>
          <p:cNvPr id="41989" name="Picture 2"/>
          <p:cNvPicPr>
            <a:picLocks noGrp="1" noChangeAspect="1" noChangeArrowheads="1"/>
          </p:cNvPicPr>
          <p:nvPr>
            <p:ph idx="1"/>
          </p:nvPr>
        </p:nvPicPr>
        <p:blipFill>
          <a:blip r:embed="rId3" cstate="print"/>
          <a:srcRect/>
          <a:stretch>
            <a:fillRect/>
          </a:stretch>
        </p:blipFill>
        <p:spPr>
          <a:xfrm>
            <a:off x="533400" y="1219200"/>
            <a:ext cx="8077200" cy="5089525"/>
          </a:xfrm>
        </p:spPr>
      </p:pic>
      <p:sp>
        <p:nvSpPr>
          <p:cNvPr id="41990" name="TextBox 6"/>
          <p:cNvSpPr txBox="1">
            <a:spLocks noChangeArrowheads="1"/>
          </p:cNvSpPr>
          <p:nvPr/>
        </p:nvSpPr>
        <p:spPr bwMode="auto">
          <a:xfrm>
            <a:off x="5715000" y="6324600"/>
            <a:ext cx="2970213"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Courtesy of Jessica Larsen, AVO/UAF-GI</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990000"/>
                </a:solidFill>
                <a:effectLst>
                  <a:outerShdw blurRad="38100" dist="38100" dir="2700000" algn="tl">
                    <a:srgbClr val="000000">
                      <a:alpha val="43137"/>
                    </a:srgbClr>
                  </a:outerShdw>
                </a:effectLst>
              </a:rPr>
              <a:t>Volcanic Eruptions</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1"/>
            <a:ext cx="8229600" cy="4724399"/>
          </a:xfrm>
        </p:spPr>
        <p:txBody>
          <a:bodyPr/>
          <a:lstStyle/>
          <a:p>
            <a:pPr>
              <a:buNone/>
            </a:pPr>
            <a:r>
              <a:rPr lang="en-US" dirty="0" smtClean="0">
                <a:solidFill>
                  <a:schemeClr val="bg1"/>
                </a:solidFill>
              </a:rPr>
              <a:t>Eruption of magmas and volatiles</a:t>
            </a:r>
          </a:p>
          <a:p>
            <a:r>
              <a:rPr lang="en-US" dirty="0" smtClean="0">
                <a:solidFill>
                  <a:schemeClr val="bg1"/>
                </a:solidFill>
              </a:rPr>
              <a:t>Effusive eruptions</a:t>
            </a:r>
          </a:p>
          <a:p>
            <a:pPr lvl="1"/>
            <a:r>
              <a:rPr lang="en-US" dirty="0" smtClean="0">
                <a:solidFill>
                  <a:schemeClr val="bg1"/>
                </a:solidFill>
              </a:rPr>
              <a:t>Dominated by passive emission of lava. Kilauea Volcano in Hawaii is an example of this kind of volcano – forming row of fountains and lava flows made of basalt magma. </a:t>
            </a:r>
          </a:p>
          <a:p>
            <a:r>
              <a:rPr lang="en-US" dirty="0" smtClean="0">
                <a:solidFill>
                  <a:schemeClr val="bg1"/>
                </a:solidFill>
              </a:rPr>
              <a:t>Explosive eruptions</a:t>
            </a:r>
          </a:p>
          <a:p>
            <a:pPr lvl="1"/>
            <a:r>
              <a:rPr lang="en-US" dirty="0" smtClean="0">
                <a:solidFill>
                  <a:schemeClr val="bg1"/>
                </a:solidFill>
              </a:rPr>
              <a:t>Dominated by the eruption of </a:t>
            </a:r>
            <a:r>
              <a:rPr lang="en-US" dirty="0" err="1" smtClean="0">
                <a:solidFill>
                  <a:schemeClr val="bg1"/>
                </a:solidFill>
              </a:rPr>
              <a:t>pyroclastic</a:t>
            </a:r>
            <a:r>
              <a:rPr lang="en-US" dirty="0" smtClean="0">
                <a:solidFill>
                  <a:schemeClr val="bg1"/>
                </a:solidFill>
              </a:rPr>
              <a:t> material that can inject large quantities of ash high into the troposphere and even the stratosphere.  Typical of </a:t>
            </a:r>
            <a:r>
              <a:rPr lang="en-US" dirty="0" err="1" smtClean="0">
                <a:solidFill>
                  <a:schemeClr val="bg1"/>
                </a:solidFill>
              </a:rPr>
              <a:t>rhyolite</a:t>
            </a:r>
            <a:r>
              <a:rPr lang="en-US" dirty="0" smtClean="0">
                <a:solidFill>
                  <a:schemeClr val="bg1"/>
                </a:solidFill>
              </a:rPr>
              <a:t> and </a:t>
            </a:r>
            <a:r>
              <a:rPr lang="en-US" dirty="0" err="1" smtClean="0">
                <a:solidFill>
                  <a:schemeClr val="bg1"/>
                </a:solidFill>
              </a:rPr>
              <a:t>dacite</a:t>
            </a:r>
            <a:r>
              <a:rPr lang="en-US" dirty="0" smtClean="0">
                <a:solidFill>
                  <a:schemeClr val="bg1"/>
                </a:solidFill>
              </a:rPr>
              <a:t> magmatic eruptions.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a:t>
            </a:fld>
            <a:endParaRPr lang="en-US">
              <a:solidFill>
                <a:prstClr val="white">
                  <a:shade val="50000"/>
                </a:prstClr>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639762"/>
          </a:xfrm>
        </p:spPr>
        <p:txBody>
          <a:bodyPr/>
          <a:lstStyle/>
          <a:p>
            <a:pPr eaLnBrk="1" hangingPunct="1">
              <a:defRPr/>
            </a:pPr>
            <a:r>
              <a:rPr lang="en-US" sz="3200" dirty="0" smtClean="0">
                <a:solidFill>
                  <a:srgbClr val="C00000"/>
                </a:solidFill>
              </a:rPr>
              <a:t>Radar </a:t>
            </a:r>
            <a:r>
              <a:rPr lang="en-US" sz="3200" dirty="0" err="1" smtClean="0">
                <a:solidFill>
                  <a:srgbClr val="C00000"/>
                </a:solidFill>
              </a:rPr>
              <a:t>Obs</a:t>
            </a:r>
            <a:r>
              <a:rPr lang="en-US" sz="3200" dirty="0" smtClean="0">
                <a:solidFill>
                  <a:srgbClr val="C00000"/>
                </a:solidFill>
              </a:rPr>
              <a:t> Augustine 01/13/2006</a:t>
            </a:r>
            <a:endParaRPr lang="en-US" sz="3200" dirty="0">
              <a:solidFill>
                <a:srgbClr val="C00000"/>
              </a:solidFill>
            </a:endParaRPr>
          </a:p>
        </p:txBody>
      </p:sp>
      <p:pic>
        <p:nvPicPr>
          <p:cNvPr id="43011" name="Picture 3"/>
          <p:cNvPicPr>
            <a:picLocks noGrp="1" noChangeAspect="1" noChangeArrowheads="1"/>
          </p:cNvPicPr>
          <p:nvPr>
            <p:ph idx="1"/>
          </p:nvPr>
        </p:nvPicPr>
        <p:blipFill>
          <a:blip r:embed="rId3" cstate="print"/>
          <a:srcRect/>
          <a:stretch>
            <a:fillRect/>
          </a:stretch>
        </p:blipFill>
        <p:spPr>
          <a:xfrm>
            <a:off x="914400" y="685800"/>
            <a:ext cx="7315200" cy="57912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C189EC69-BDE5-433A-BB76-B3F7FA29C0C5}" type="slidenum">
              <a:rPr lang="en-US" smtClean="0">
                <a:solidFill>
                  <a:prstClr val="white">
                    <a:shade val="50000"/>
                  </a:prstClr>
                </a:solidFill>
              </a:rPr>
              <a:pPr>
                <a:defRPr/>
              </a:pPr>
              <a:t>60</a:t>
            </a:fld>
            <a:endParaRPr lang="en-US">
              <a:solidFill>
                <a:prstClr val="white">
                  <a:shade val="50000"/>
                </a:prstClr>
              </a:solidFill>
            </a:endParaRPr>
          </a:p>
        </p:txBody>
      </p:sp>
      <p:sp>
        <p:nvSpPr>
          <p:cNvPr id="43014" name="TextBox 10"/>
          <p:cNvSpPr txBox="1">
            <a:spLocks noChangeArrowheads="1"/>
          </p:cNvSpPr>
          <p:nvPr/>
        </p:nvSpPr>
        <p:spPr bwMode="auto">
          <a:xfrm>
            <a:off x="1905000" y="6553200"/>
            <a:ext cx="6886575" cy="400050"/>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a:solidFill>
                  <a:prstClr val="white"/>
                </a:solidFill>
                <a:latin typeface="Times" pitchFamily="18" charset="0"/>
              </a:rPr>
              <a:t>From </a:t>
            </a:r>
            <a:r>
              <a:rPr lang="en-US" sz="1000" i="1">
                <a:solidFill>
                  <a:prstClr val="white"/>
                </a:solidFill>
                <a:latin typeface="Times" pitchFamily="18" charset="0"/>
              </a:rPr>
              <a:t>WSR-88D OBSERVATIONS OF VOLCANIC ASH, </a:t>
            </a:r>
            <a:r>
              <a:rPr lang="en-US" sz="1000">
                <a:solidFill>
                  <a:prstClr val="white"/>
                </a:solidFill>
                <a:latin typeface="Times" pitchFamily="18" charset="0"/>
              </a:rPr>
              <a:t>Jefferson Wood,  Carven Scott , and David Schneider</a:t>
            </a:r>
          </a:p>
          <a:p>
            <a:pPr eaLnBrk="0" fontAlgn="base" hangingPunct="0">
              <a:spcBef>
                <a:spcPct val="0"/>
              </a:spcBef>
              <a:spcAft>
                <a:spcPct val="0"/>
              </a:spcAft>
            </a:pPr>
            <a:endParaRPr lang="en-US" sz="1000">
              <a:solidFill>
                <a:prstClr val="white"/>
              </a:solidFill>
              <a:latin typeface="Times"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Things to Remember</a:t>
            </a:r>
            <a:endParaRPr lang="en-US" dirty="0">
              <a:solidFill>
                <a:srgbClr val="C00000"/>
              </a:solidFill>
            </a:endParaRPr>
          </a:p>
        </p:txBody>
      </p:sp>
      <p:sp>
        <p:nvSpPr>
          <p:cNvPr id="44035" name="Content Placeholder 2"/>
          <p:cNvSpPr>
            <a:spLocks noGrp="1"/>
          </p:cNvSpPr>
          <p:nvPr>
            <p:ph idx="1"/>
          </p:nvPr>
        </p:nvSpPr>
        <p:spPr/>
        <p:txBody>
          <a:bodyPr/>
          <a:lstStyle/>
          <a:p>
            <a:pPr eaLnBrk="1" hangingPunct="1"/>
            <a:r>
              <a:rPr lang="en-US" dirty="0" smtClean="0">
                <a:solidFill>
                  <a:schemeClr val="bg1"/>
                </a:solidFill>
              </a:rPr>
              <a:t>No technique by itself works for all cases.</a:t>
            </a:r>
          </a:p>
          <a:p>
            <a:pPr eaLnBrk="1" hangingPunct="1"/>
            <a:r>
              <a:rPr lang="en-US" dirty="0" smtClean="0">
                <a:solidFill>
                  <a:schemeClr val="bg1"/>
                </a:solidFill>
              </a:rPr>
              <a:t>Techniques should be combined to get the best overall ash cloud detection.</a:t>
            </a:r>
          </a:p>
          <a:p>
            <a:pPr eaLnBrk="1" hangingPunct="1"/>
            <a:r>
              <a:rPr lang="en-US" dirty="0" smtClean="0">
                <a:solidFill>
                  <a:schemeClr val="bg1"/>
                </a:solidFill>
              </a:rPr>
              <a:t>Inherent limitations: </a:t>
            </a:r>
          </a:p>
          <a:p>
            <a:pPr lvl="1" eaLnBrk="1" hangingPunct="1"/>
            <a:r>
              <a:rPr lang="en-US" sz="2800" dirty="0" smtClean="0">
                <a:solidFill>
                  <a:schemeClr val="bg1"/>
                </a:solidFill>
              </a:rPr>
              <a:t>obstruction by meteorological cloud</a:t>
            </a:r>
          </a:p>
          <a:p>
            <a:pPr lvl="1" eaLnBrk="1" hangingPunct="1"/>
            <a:r>
              <a:rPr lang="en-US" sz="2800" dirty="0" smtClean="0">
                <a:solidFill>
                  <a:schemeClr val="bg1"/>
                </a:solidFill>
              </a:rPr>
              <a:t>Obstruction by surface water and ice</a:t>
            </a:r>
          </a:p>
          <a:p>
            <a:pPr lvl="1" eaLnBrk="1" hangingPunct="1"/>
            <a:r>
              <a:rPr lang="en-US" sz="2800" dirty="0" smtClean="0">
                <a:solidFill>
                  <a:schemeClr val="bg1"/>
                </a:solidFill>
              </a:rPr>
              <a:t>low ash content plumes</a:t>
            </a:r>
          </a:p>
          <a:p>
            <a:pPr eaLnBrk="1" hangingPunct="1">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4834FCE0-3E97-48E2-9477-01FC21F045D0}" type="slidenum">
              <a:rPr lang="en-US" smtClean="0">
                <a:solidFill>
                  <a:prstClr val="white">
                    <a:shade val="50000"/>
                  </a:prstClr>
                </a:solidFill>
              </a:rPr>
              <a:pPr>
                <a:defRPr/>
              </a:pPr>
              <a:t>61</a:t>
            </a:fld>
            <a:endParaRPr lang="en-US">
              <a:solidFill>
                <a:prstClr val="white">
                  <a:shade val="50000"/>
                </a:prstClr>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981200"/>
            <a:ext cx="8229600" cy="2620962"/>
          </a:xfrm>
        </p:spPr>
        <p:txBody>
          <a:bodyPr>
            <a:normAutofit/>
          </a:bodyPr>
          <a:lstStyle/>
          <a:p>
            <a:r>
              <a:rPr lang="en-US" sz="4800" dirty="0" smtClean="0">
                <a:solidFill>
                  <a:srgbClr val="C00000"/>
                </a:solidFill>
              </a:rPr>
              <a:t>Modeling</a:t>
            </a:r>
            <a:endParaRPr lang="en-US" sz="4800"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62</a:t>
            </a:fld>
            <a:endParaRPr lang="en-US">
              <a:solidFill>
                <a:prstClr val="white">
                  <a:shade val="50000"/>
                </a:prstClr>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a:normAutofit fontScale="90000"/>
          </a:bodyPr>
          <a:lstStyle/>
          <a:p>
            <a:pPr eaLnBrk="1" hangingPunct="1">
              <a:defRPr/>
            </a:pPr>
            <a:r>
              <a:rPr lang="en-US" dirty="0" smtClean="0">
                <a:solidFill>
                  <a:srgbClr val="C00000"/>
                </a:solidFill>
              </a:rPr>
              <a:t>Modeling Volcanic Ash/Gas Movement and Concentration</a:t>
            </a:r>
            <a:endParaRPr lang="en-US" dirty="0">
              <a:solidFill>
                <a:srgbClr val="C00000"/>
              </a:solidFill>
            </a:endParaRPr>
          </a:p>
        </p:txBody>
      </p:sp>
      <p:pic>
        <p:nvPicPr>
          <p:cNvPr id="8" name="Content Placeholder 7" descr="Hysplit Model Trajectories.JPG"/>
          <p:cNvPicPr>
            <a:picLocks noGrp="1" noChangeAspect="1"/>
          </p:cNvPicPr>
          <p:nvPr>
            <p:ph idx="1"/>
          </p:nvPr>
        </p:nvPicPr>
        <p:blipFill>
          <a:blip r:embed="rId3" cstate="print"/>
          <a:stretch>
            <a:fillRect/>
          </a:stretch>
        </p:blipFill>
        <p:spPr>
          <a:xfrm>
            <a:off x="1219200" y="1219200"/>
            <a:ext cx="6629400" cy="5257800"/>
          </a:xfrm>
        </p:spPr>
      </p:pic>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3BA30A68-235C-4335-B11F-F31F09B9DAA4}" type="slidenum">
              <a:rPr lang="en-US" smtClean="0">
                <a:solidFill>
                  <a:prstClr val="white">
                    <a:shade val="50000"/>
                  </a:prstClr>
                </a:solidFill>
              </a:rPr>
              <a:pPr>
                <a:defRPr/>
              </a:pPr>
              <a:t>63</a:t>
            </a:fld>
            <a:endParaRPr lang="en-US">
              <a:solidFill>
                <a:prstClr val="white">
                  <a:shade val="50000"/>
                </a:prstClr>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Model Forecasts</a:t>
            </a:r>
            <a:endParaRPr lang="en-US" dirty="0">
              <a:solidFill>
                <a:srgbClr val="C00000"/>
              </a:solidFill>
            </a:endParaRPr>
          </a:p>
        </p:txBody>
      </p:sp>
      <p:sp>
        <p:nvSpPr>
          <p:cNvPr id="46083" name="Content Placeholder 2"/>
          <p:cNvSpPr>
            <a:spLocks noGrp="1"/>
          </p:cNvSpPr>
          <p:nvPr>
            <p:ph idx="1"/>
          </p:nvPr>
        </p:nvSpPr>
        <p:spPr/>
        <p:txBody>
          <a:bodyPr/>
          <a:lstStyle/>
          <a:p>
            <a:pPr eaLnBrk="1" hangingPunct="1"/>
            <a:r>
              <a:rPr lang="en-US" sz="2400" smtClean="0">
                <a:solidFill>
                  <a:schemeClr val="bg1"/>
                </a:solidFill>
              </a:rPr>
              <a:t>There are two primary models used to forecast ash dispersion today:</a:t>
            </a:r>
          </a:p>
          <a:p>
            <a:pPr eaLnBrk="1" hangingPunct="1"/>
            <a:r>
              <a:rPr lang="en-US" sz="2400" smtClean="0">
                <a:solidFill>
                  <a:schemeClr val="bg1"/>
                </a:solidFill>
              </a:rPr>
              <a:t>1. The PUFF model:  a volcanic ash dispersion model originally developed at the Geophysical Institute, University of Alaska Fairbanks by Dr. Hiroshi Tanaka for predicting the movement of eruption clouds (spurred on by the eruption of Mt. Redoubt in 1989). </a:t>
            </a:r>
          </a:p>
          <a:p>
            <a:pPr eaLnBrk="1" hangingPunct="1"/>
            <a:r>
              <a:rPr lang="en-US" sz="2400" smtClean="0">
                <a:solidFill>
                  <a:schemeClr val="bg1"/>
                </a:solidFill>
              </a:rPr>
              <a:t>2. HYSPLIT:  A hybrid particle dispersion model, the result of a joint effort between NOAA and Australia's Bureau of Meteorology, dating back to around 1980.   The current version is in its 4</a:t>
            </a:r>
            <a:r>
              <a:rPr lang="en-US" sz="2400" baseline="30000" smtClean="0">
                <a:solidFill>
                  <a:schemeClr val="bg1"/>
                </a:solidFill>
              </a:rPr>
              <a:t>th</a:t>
            </a:r>
            <a:r>
              <a:rPr lang="en-US" sz="2400" smtClean="0">
                <a:solidFill>
                  <a:schemeClr val="bg1"/>
                </a:solidFill>
              </a:rPr>
              <a:t> major iteration  and many updates are planned for the future.</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7F21C96-186D-42C9-BD02-5CFC65B2169B}" type="slidenum">
              <a:rPr lang="en-US" smtClean="0">
                <a:solidFill>
                  <a:prstClr val="white">
                    <a:shade val="50000"/>
                  </a:prstClr>
                </a:solidFill>
              </a:rPr>
              <a:pPr>
                <a:defRPr/>
              </a:pPr>
              <a:t>64</a:t>
            </a:fld>
            <a:endParaRPr lang="en-US">
              <a:solidFill>
                <a:prstClr val="white">
                  <a:shade val="50000"/>
                </a:prstClr>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smtClean="0">
                <a:solidFill>
                  <a:srgbClr val="C00000"/>
                </a:solidFill>
              </a:rPr>
              <a:t>Characteristics of the PUFF Model</a:t>
            </a:r>
          </a:p>
        </p:txBody>
      </p:sp>
      <p:sp>
        <p:nvSpPr>
          <p:cNvPr id="47107" name="Rectangle 3"/>
          <p:cNvSpPr>
            <a:spLocks noGrp="1" noChangeArrowheads="1"/>
          </p:cNvSpPr>
          <p:nvPr>
            <p:ph idx="1"/>
          </p:nvPr>
        </p:nvSpPr>
        <p:spPr/>
        <p:txBody>
          <a:bodyPr/>
          <a:lstStyle/>
          <a:p>
            <a:pPr eaLnBrk="1" hangingPunct="1"/>
            <a:r>
              <a:rPr lang="en-US" sz="2000" smtClean="0">
                <a:solidFill>
                  <a:schemeClr val="bg1"/>
                </a:solidFill>
              </a:rPr>
              <a:t>The PUFF model is a Lagrangian trajectory volcanic ash tracking model developed to simulate the movement of airborne ash in near real-time following a volcanic eruption. *</a:t>
            </a:r>
          </a:p>
          <a:p>
            <a:pPr eaLnBrk="1" hangingPunct="1"/>
            <a:r>
              <a:rPr lang="en-US" sz="2000" smtClean="0">
                <a:solidFill>
                  <a:schemeClr val="bg1"/>
                </a:solidFill>
              </a:rPr>
              <a:t>The model tracks particles through a Lagrangian formulation of advection, fallout and turbulent diffusion. The ash source is simulated by releasing ash puffs at regular intervals.</a:t>
            </a:r>
          </a:p>
          <a:p>
            <a:pPr eaLnBrk="1" hangingPunct="1"/>
            <a:r>
              <a:rPr lang="en-US" sz="2000" smtClean="0">
                <a:solidFill>
                  <a:schemeClr val="bg1"/>
                </a:solidFill>
              </a:rPr>
              <a:t>Each puff contains the appropriate fraction of the ash mass and is advected according to the trajectory of its center position.</a:t>
            </a:r>
          </a:p>
          <a:p>
            <a:pPr eaLnBrk="1" hangingPunct="1"/>
            <a:r>
              <a:rPr lang="en-US" sz="2000" smtClean="0">
                <a:solidFill>
                  <a:schemeClr val="bg1"/>
                </a:solidFill>
              </a:rPr>
              <a:t>The size of the “puff” in three dimensions expands in time to account for the dispersive nature of a dynamic atmosphere.</a:t>
            </a:r>
          </a:p>
          <a:p>
            <a:pPr eaLnBrk="1" hangingPunct="1"/>
            <a:r>
              <a:rPr lang="en-US" sz="2000" smtClean="0">
                <a:solidFill>
                  <a:schemeClr val="bg1"/>
                </a:solidFill>
              </a:rPr>
              <a:t>Concentrations are calculated at specific points on a grid by assuming that the concentrations within the puff have a defined spatial distribution (Eulerian).</a:t>
            </a:r>
          </a:p>
          <a:p>
            <a:pPr eaLnBrk="1" hangingPunct="1"/>
            <a:endParaRPr lang="en-US" sz="2000" smtClean="0"/>
          </a:p>
        </p:txBody>
      </p:sp>
      <p:sp>
        <p:nvSpPr>
          <p:cNvPr id="15362" name="Date Placeholder 3"/>
          <p:cNvSpPr>
            <a:spLocks noGrp="1"/>
          </p:cNvSpPr>
          <p:nvPr>
            <p:ph type="dt" sz="quarter" idx="10"/>
          </p:nvPr>
        </p:nvSpPr>
        <p:spPr>
          <a:xfrm>
            <a:off x="457200" y="6324600"/>
            <a:ext cx="7391400" cy="457200"/>
          </a:xfrm>
        </p:spPr>
        <p:txBody>
          <a:bodyPr/>
          <a:lstStyle/>
          <a:p>
            <a:pPr>
              <a:defRPr/>
            </a:pPr>
            <a:r>
              <a:rPr lang="en-US" dirty="0" smtClean="0">
                <a:solidFill>
                  <a:prstClr val="white">
                    <a:shade val="50000"/>
                  </a:prstClr>
                </a:solidFill>
              </a:rPr>
              <a:t>*Searcy, C., Dean, K., Stringer, W., 1998, PUFF: A </a:t>
            </a:r>
            <a:r>
              <a:rPr lang="en-US" dirty="0" err="1" smtClean="0">
                <a:solidFill>
                  <a:prstClr val="white">
                    <a:shade val="50000"/>
                  </a:prstClr>
                </a:solidFill>
              </a:rPr>
              <a:t>Lagrangian</a:t>
            </a:r>
            <a:r>
              <a:rPr lang="en-US" dirty="0" smtClean="0">
                <a:solidFill>
                  <a:prstClr val="white">
                    <a:shade val="50000"/>
                  </a:prstClr>
                </a:solidFill>
              </a:rPr>
              <a:t> Trajectory Volcanic Ash Tracking Model, Journal of </a:t>
            </a:r>
            <a:r>
              <a:rPr lang="en-US" dirty="0" err="1" smtClean="0">
                <a:solidFill>
                  <a:prstClr val="white">
                    <a:shade val="50000"/>
                  </a:prstClr>
                </a:solidFill>
              </a:rPr>
              <a:t>Volcanology</a:t>
            </a:r>
            <a:r>
              <a:rPr lang="en-US" dirty="0" smtClean="0">
                <a:solidFill>
                  <a:prstClr val="white">
                    <a:shade val="50000"/>
                  </a:prstClr>
                </a:solidFill>
              </a:rPr>
              <a:t> and Geothermal Research (80) 1-16 </a:t>
            </a:r>
            <a:endParaRPr lang="en-US" dirty="0">
              <a:solidFill>
                <a:prstClr val="white">
                  <a:shade val="50000"/>
                </a:prstClr>
              </a:solidFill>
            </a:endParaRPr>
          </a:p>
        </p:txBody>
      </p:sp>
      <p:sp>
        <p:nvSpPr>
          <p:cNvPr id="15364" name="Slide Number Placeholder 5"/>
          <p:cNvSpPr>
            <a:spLocks noGrp="1"/>
          </p:cNvSpPr>
          <p:nvPr>
            <p:ph type="sldNum" sz="quarter" idx="12"/>
          </p:nvPr>
        </p:nvSpPr>
        <p:spPr/>
        <p:txBody>
          <a:bodyPr/>
          <a:lstStyle/>
          <a:p>
            <a:pPr>
              <a:defRPr/>
            </a:pPr>
            <a:fld id="{A02A7BF6-8059-4BFD-8E3B-893A31856E7B}" type="slidenum">
              <a:rPr lang="en-US">
                <a:solidFill>
                  <a:prstClr val="white">
                    <a:shade val="50000"/>
                  </a:prstClr>
                </a:solidFill>
              </a:rPr>
              <a:pPr>
                <a:defRPr/>
              </a:pPr>
              <a:t>65</a:t>
            </a:fld>
            <a:endParaRPr lang="en-US">
              <a:solidFill>
                <a:prstClr val="white">
                  <a:shade val="50000"/>
                </a:prstClr>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eaLnBrk="1" hangingPunct="1">
              <a:defRPr/>
            </a:pPr>
            <a:r>
              <a:rPr lang="en-US" dirty="0" smtClean="0">
                <a:solidFill>
                  <a:srgbClr val="C00000"/>
                </a:solidFill>
              </a:rPr>
              <a:t>Example of the PUFF Model</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DA95F9F7-E78A-4B05-9732-510ABB782CCA}" type="slidenum">
              <a:rPr lang="en-US" smtClean="0">
                <a:solidFill>
                  <a:prstClr val="white">
                    <a:shade val="50000"/>
                  </a:prstClr>
                </a:solidFill>
              </a:rPr>
              <a:pPr>
                <a:defRPr/>
              </a:pPr>
              <a:t>66</a:t>
            </a:fld>
            <a:endParaRPr lang="en-US">
              <a:solidFill>
                <a:prstClr val="white">
                  <a:shade val="50000"/>
                </a:prstClr>
              </a:solidFill>
            </a:endParaRPr>
          </a:p>
        </p:txBody>
      </p:sp>
      <p:pic>
        <p:nvPicPr>
          <p:cNvPr id="48133" name="Content Placeholder 7" descr="08.255.1200_ash.png"/>
          <p:cNvPicPr>
            <a:picLocks noGrp="1" noChangeAspect="1"/>
          </p:cNvPicPr>
          <p:nvPr>
            <p:ph idx="1"/>
          </p:nvPr>
        </p:nvPicPr>
        <p:blipFill>
          <a:blip r:embed="rId3" cstate="print"/>
          <a:srcRect/>
          <a:stretch>
            <a:fillRect/>
          </a:stretch>
        </p:blipFill>
        <p:spPr>
          <a:xfrm>
            <a:off x="609600" y="1143000"/>
            <a:ext cx="7848600" cy="5181600"/>
          </a:xfr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eaLnBrk="1" hangingPunct="1">
              <a:defRPr/>
            </a:pPr>
            <a:r>
              <a:rPr lang="en-US" dirty="0" smtClean="0">
                <a:solidFill>
                  <a:srgbClr val="C00000"/>
                </a:solidFill>
              </a:rPr>
              <a:t>Characteristics of the HYSPLIT Model</a:t>
            </a:r>
            <a:endParaRPr lang="en-US" dirty="0">
              <a:solidFill>
                <a:srgbClr val="C00000"/>
              </a:solidFill>
            </a:endParaRPr>
          </a:p>
        </p:txBody>
      </p:sp>
      <p:sp>
        <p:nvSpPr>
          <p:cNvPr id="49155" name="Content Placeholder 2"/>
          <p:cNvSpPr>
            <a:spLocks noGrp="1"/>
          </p:cNvSpPr>
          <p:nvPr>
            <p:ph idx="1"/>
          </p:nvPr>
        </p:nvSpPr>
        <p:spPr>
          <a:xfrm>
            <a:off x="457200" y="1371600"/>
            <a:ext cx="8229600" cy="4937125"/>
          </a:xfrm>
        </p:spPr>
        <p:txBody>
          <a:bodyPr/>
          <a:lstStyle/>
          <a:p>
            <a:pPr eaLnBrk="1" hangingPunct="1"/>
            <a:r>
              <a:rPr lang="en-US" sz="2400" dirty="0" smtClean="0">
                <a:solidFill>
                  <a:schemeClr val="bg1"/>
                </a:solidFill>
              </a:rPr>
              <a:t>HYSPLIT stands for “Hybrid Single-Particle </a:t>
            </a:r>
            <a:r>
              <a:rPr lang="en-US" sz="2400" dirty="0" err="1" smtClean="0">
                <a:solidFill>
                  <a:schemeClr val="bg1"/>
                </a:solidFill>
              </a:rPr>
              <a:t>Lagrangian</a:t>
            </a:r>
            <a:r>
              <a:rPr lang="en-US" sz="2400" dirty="0" smtClean="0">
                <a:solidFill>
                  <a:schemeClr val="bg1"/>
                </a:solidFill>
              </a:rPr>
              <a:t> Integrated Trajectory.” </a:t>
            </a:r>
          </a:p>
          <a:p>
            <a:pPr eaLnBrk="1" hangingPunct="1"/>
            <a:r>
              <a:rPr lang="en-US" sz="2400" dirty="0" smtClean="0">
                <a:solidFill>
                  <a:schemeClr val="bg1"/>
                </a:solidFill>
              </a:rPr>
              <a:t>HYSPLIT is a mix between </a:t>
            </a:r>
            <a:r>
              <a:rPr lang="en-US" sz="2400" dirty="0" err="1" smtClean="0">
                <a:solidFill>
                  <a:schemeClr val="bg1"/>
                </a:solidFill>
              </a:rPr>
              <a:t>Eulerian</a:t>
            </a:r>
            <a:r>
              <a:rPr lang="en-US" sz="2400" dirty="0" smtClean="0">
                <a:solidFill>
                  <a:schemeClr val="bg1"/>
                </a:solidFill>
              </a:rPr>
              <a:t> and </a:t>
            </a:r>
            <a:r>
              <a:rPr lang="en-US" sz="2400" dirty="0" err="1" smtClean="0">
                <a:solidFill>
                  <a:schemeClr val="bg1"/>
                </a:solidFill>
              </a:rPr>
              <a:t>Lagrangian</a:t>
            </a:r>
            <a:r>
              <a:rPr lang="en-US" sz="2400" dirty="0" smtClean="0">
                <a:solidFill>
                  <a:schemeClr val="bg1"/>
                </a:solidFill>
              </a:rPr>
              <a:t> approaches with advection and diffusion represented in a </a:t>
            </a:r>
            <a:r>
              <a:rPr lang="en-US" sz="2400" dirty="0" err="1" smtClean="0">
                <a:solidFill>
                  <a:schemeClr val="bg1"/>
                </a:solidFill>
              </a:rPr>
              <a:t>Lagrangian</a:t>
            </a:r>
            <a:r>
              <a:rPr lang="en-US" sz="2400" dirty="0" smtClean="0">
                <a:solidFill>
                  <a:schemeClr val="bg1"/>
                </a:solidFill>
              </a:rPr>
              <a:t> framework but concentrations of ash calculated on a fixed grid.</a:t>
            </a:r>
          </a:p>
          <a:p>
            <a:pPr eaLnBrk="1" hangingPunct="1"/>
            <a:r>
              <a:rPr lang="en-US" sz="2400" dirty="0" smtClean="0">
                <a:solidFill>
                  <a:schemeClr val="bg1"/>
                </a:solidFill>
              </a:rPr>
              <a:t>The transport and dispersion of the ash cloud is calculated through the release of a single puff, whereas the PUFF model releases puffs continually.</a:t>
            </a:r>
          </a:p>
          <a:p>
            <a:pPr eaLnBrk="1" hangingPunct="1"/>
            <a:r>
              <a:rPr lang="en-US" sz="2400" dirty="0" smtClean="0">
                <a:solidFill>
                  <a:schemeClr val="bg1"/>
                </a:solidFill>
              </a:rPr>
              <a:t>On January 25, 2005, NOAA NCEP began running HYSPLIT instead of VAFTAD for volcanic ash dispersion modeling. </a:t>
            </a:r>
          </a:p>
          <a:p>
            <a:pPr eaLnBrk="1" hangingPunct="1"/>
            <a:endParaRPr lang="en-US" dirty="0" smtClean="0"/>
          </a:p>
          <a:p>
            <a:pPr eaLnBrk="1" hangingPunct="1"/>
            <a:r>
              <a:rPr lang="en-US" dirty="0" smtClean="0"/>
              <a:t> </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B068B297-A9A8-45BD-85A3-04C93391051F}" type="slidenum">
              <a:rPr lang="en-US" smtClean="0">
                <a:solidFill>
                  <a:prstClr val="white">
                    <a:shade val="50000"/>
                  </a:prstClr>
                </a:solidFill>
              </a:rPr>
              <a:pPr>
                <a:defRPr/>
              </a:pPr>
              <a:t>67</a:t>
            </a:fld>
            <a:endParaRPr lang="en-US">
              <a:solidFill>
                <a:prstClr val="white">
                  <a:shade val="50000"/>
                </a:prstClr>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05000"/>
            <a:ext cx="3048000" cy="2057400"/>
          </a:xfrm>
        </p:spPr>
        <p:txBody>
          <a:bodyPr>
            <a:normAutofit fontScale="90000"/>
          </a:bodyPr>
          <a:lstStyle/>
          <a:p>
            <a:pPr eaLnBrk="1" hangingPunct="1">
              <a:defRPr/>
            </a:pPr>
            <a:r>
              <a:rPr lang="en-US" sz="3200" dirty="0" smtClean="0">
                <a:solidFill>
                  <a:srgbClr val="C00000"/>
                </a:solidFill>
              </a:rPr>
              <a:t>Example of forward trajectories from the HYSPLIT Model</a:t>
            </a:r>
            <a:endParaRPr lang="en-US" sz="3200" dirty="0">
              <a:solidFill>
                <a:srgbClr val="C00000"/>
              </a:solidFill>
            </a:endParaRPr>
          </a:p>
        </p:txBody>
      </p:sp>
      <p:pic>
        <p:nvPicPr>
          <p:cNvPr id="50179" name="Content Placeholder 14" descr="volc3_GFS_006.gif"/>
          <p:cNvPicPr>
            <a:picLocks noGrp="1" noChangeAspect="1"/>
          </p:cNvPicPr>
          <p:nvPr>
            <p:ph idx="1"/>
          </p:nvPr>
        </p:nvPicPr>
        <p:blipFill>
          <a:blip r:embed="rId3" cstate="print"/>
          <a:srcRect/>
          <a:stretch>
            <a:fillRect/>
          </a:stretch>
        </p:blipFill>
        <p:spPr>
          <a:xfrm>
            <a:off x="3352800" y="304800"/>
            <a:ext cx="5181600" cy="60960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602D3156-2114-46F9-A5CA-854B96E2D7CC}" type="slidenum">
              <a:rPr lang="en-US" smtClean="0">
                <a:solidFill>
                  <a:prstClr val="white">
                    <a:shade val="50000"/>
                  </a:prstClr>
                </a:solidFill>
              </a:rPr>
              <a:pPr>
                <a:defRPr/>
              </a:pPr>
              <a:t>68</a:t>
            </a:fld>
            <a:endParaRPr lang="en-US">
              <a:solidFill>
                <a:prstClr val="white">
                  <a:shade val="50000"/>
                </a:prstClr>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lstStyle/>
          <a:p>
            <a:pPr eaLnBrk="1" hangingPunct="1">
              <a:defRPr/>
            </a:pPr>
            <a:r>
              <a:rPr lang="en-US" sz="3200" dirty="0" smtClean="0">
                <a:solidFill>
                  <a:srgbClr val="C00000"/>
                </a:solidFill>
              </a:rPr>
              <a:t>Examples of the HYSPLIT Model…</a:t>
            </a:r>
            <a:endParaRPr lang="en-US" sz="3200" dirty="0">
              <a:solidFill>
                <a:srgbClr val="C00000"/>
              </a:solidFill>
            </a:endParaRPr>
          </a:p>
        </p:txBody>
      </p:sp>
      <p:pic>
        <p:nvPicPr>
          <p:cNvPr id="51203" name="Content Placeholder 8" descr="2338_volc00cropped.gif"/>
          <p:cNvPicPr>
            <a:picLocks noGrp="1" noChangeAspect="1"/>
          </p:cNvPicPr>
          <p:nvPr>
            <p:ph sz="half" idx="1"/>
          </p:nvPr>
        </p:nvPicPr>
        <p:blipFill>
          <a:blip r:embed="rId3" cstate="print"/>
          <a:srcRect/>
          <a:stretch>
            <a:fillRect/>
          </a:stretch>
        </p:blipFill>
        <p:spPr>
          <a:xfrm>
            <a:off x="533400" y="838200"/>
            <a:ext cx="3886200" cy="5486400"/>
          </a:xfrm>
        </p:spPr>
      </p:pic>
      <p:pic>
        <p:nvPicPr>
          <p:cNvPr id="51204" name="Content Placeholder 10" descr="2338_volc01.gif"/>
          <p:cNvPicPr>
            <a:picLocks noGrp="1" noChangeAspect="1"/>
          </p:cNvPicPr>
          <p:nvPr>
            <p:ph sz="half" idx="2"/>
          </p:nvPr>
        </p:nvPicPr>
        <p:blipFill>
          <a:blip r:embed="rId4" cstate="print"/>
          <a:srcRect/>
          <a:stretch>
            <a:fillRect/>
          </a:stretch>
        </p:blipFill>
        <p:spPr>
          <a:xfrm>
            <a:off x="4724400" y="838200"/>
            <a:ext cx="3962400" cy="54864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9A552F7-2CBF-45D3-93E1-6C9CE22E9555}" type="slidenum">
              <a:rPr lang="en-US" smtClean="0">
                <a:solidFill>
                  <a:prstClr val="white">
                    <a:shade val="50000"/>
                  </a:prstClr>
                </a:solidFill>
              </a:rPr>
              <a:pPr>
                <a:defRPr/>
              </a:pPr>
              <a:t>69</a:t>
            </a:fld>
            <a:endParaRPr lang="en-US">
              <a:solidFill>
                <a:prstClr val="white">
                  <a:shade val="50000"/>
                </a:prst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pPr eaLnBrk="1" hangingPunct="1">
              <a:defRPr/>
            </a:pPr>
            <a:r>
              <a:rPr lang="en-US" sz="4000" dirty="0" smtClean="0">
                <a:solidFill>
                  <a:srgbClr val="990000"/>
                </a:solidFill>
                <a:effectLst>
                  <a:outerShdw blurRad="38100" dist="38100" dir="2700000" algn="tl">
                    <a:srgbClr val="000000">
                      <a:alpha val="43137"/>
                    </a:srgbClr>
                  </a:outerShdw>
                </a:effectLst>
              </a:rPr>
              <a:t>Hazards in the air</a:t>
            </a:r>
            <a:endParaRPr lang="en-US" sz="4000"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71600"/>
            <a:ext cx="8229600" cy="4038600"/>
          </a:xfrm>
          <a:noFill/>
        </p:spPr>
        <p:txBody>
          <a:bodyPr/>
          <a:lstStyle/>
          <a:p>
            <a:pPr eaLnBrk="1" hangingPunct="1">
              <a:defRPr/>
            </a:pPr>
            <a:r>
              <a:rPr lang="en-US" b="1" dirty="0" smtClean="0">
                <a:solidFill>
                  <a:schemeClr val="bg1"/>
                </a:solidFill>
              </a:rPr>
              <a:t>Ash can cause significant damage to airframes, and engine components</a:t>
            </a:r>
          </a:p>
          <a:p>
            <a:pPr lvl="1" eaLnBrk="1" hangingPunct="1">
              <a:defRPr/>
            </a:pPr>
            <a:r>
              <a:rPr lang="en-US" b="1" dirty="0" smtClean="0">
                <a:solidFill>
                  <a:schemeClr val="bg1"/>
                </a:solidFill>
              </a:rPr>
              <a:t>in-flight engine loss</a:t>
            </a:r>
          </a:p>
          <a:p>
            <a:pPr lvl="1" eaLnBrk="1" hangingPunct="1">
              <a:defRPr/>
            </a:pPr>
            <a:r>
              <a:rPr lang="en-US" b="1" dirty="0" smtClean="0">
                <a:solidFill>
                  <a:schemeClr val="bg1"/>
                </a:solidFill>
              </a:rPr>
              <a:t>windshield abrasion</a:t>
            </a:r>
          </a:p>
          <a:p>
            <a:pPr lvl="1" eaLnBrk="1" hangingPunct="1">
              <a:defRPr/>
            </a:pPr>
            <a:r>
              <a:rPr lang="en-US" b="1" dirty="0" smtClean="0">
                <a:solidFill>
                  <a:schemeClr val="bg1"/>
                </a:solidFill>
              </a:rPr>
              <a:t>instrument damage</a:t>
            </a:r>
          </a:p>
          <a:p>
            <a:pPr eaLnBrk="1" hangingPunct="1">
              <a:defRPr/>
            </a:pPr>
            <a:r>
              <a:rPr lang="en-US" b="1" dirty="0" smtClean="0">
                <a:solidFill>
                  <a:schemeClr val="bg1"/>
                </a:solidFill>
              </a:rPr>
              <a:t>Ash avoidance causes substantial delays  in flight operations</a:t>
            </a:r>
          </a:p>
          <a:p>
            <a:pPr eaLnBrk="1" hangingPunct="1">
              <a:defRPr/>
            </a:pPr>
            <a:r>
              <a:rPr lang="en-US" b="1" dirty="0" smtClean="0">
                <a:solidFill>
                  <a:schemeClr val="bg1"/>
                </a:solidFill>
              </a:rPr>
              <a:t>Unknown health hazards associated with gases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solidFill>
                  <a:prstClr val="white">
                    <a:shade val="50000"/>
                  </a:prstClr>
                </a:solidFill>
              </a:rPr>
              <a:pPr>
                <a:defRPr/>
              </a:pPr>
              <a:t>7</a:t>
            </a:fld>
            <a:endParaRPr lang="en-US" dirty="0">
              <a:solidFill>
                <a:prstClr val="white">
                  <a:shade val="50000"/>
                </a:prstClr>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lstStyle/>
          <a:p>
            <a:pPr eaLnBrk="1" hangingPunct="1">
              <a:defRPr/>
            </a:pPr>
            <a:r>
              <a:rPr lang="en-US" sz="3200" dirty="0" smtClean="0">
                <a:solidFill>
                  <a:srgbClr val="C00000"/>
                </a:solidFill>
              </a:rPr>
              <a:t>Examples of the HYSPLIT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E36563B-C0EB-41EE-8ADF-1EDBDB4ECA92}" type="slidenum">
              <a:rPr lang="en-US" smtClean="0">
                <a:solidFill>
                  <a:prstClr val="white">
                    <a:shade val="50000"/>
                  </a:prstClr>
                </a:solidFill>
              </a:rPr>
              <a:pPr>
                <a:defRPr/>
              </a:pPr>
              <a:t>70</a:t>
            </a:fld>
            <a:endParaRPr lang="en-US">
              <a:solidFill>
                <a:prstClr val="white">
                  <a:shade val="50000"/>
                </a:prstClr>
              </a:solidFill>
            </a:endParaRPr>
          </a:p>
        </p:txBody>
      </p:sp>
      <p:pic>
        <p:nvPicPr>
          <p:cNvPr id="52229" name="Content Placeholder 11" descr="volc4_f1.gif"/>
          <p:cNvPicPr>
            <a:picLocks noGrp="1" noChangeAspect="1"/>
          </p:cNvPicPr>
          <p:nvPr>
            <p:ph idx="1"/>
          </p:nvPr>
        </p:nvPicPr>
        <p:blipFill>
          <a:blip r:embed="rId3" cstate="print"/>
          <a:srcRect/>
          <a:stretch>
            <a:fillRect/>
          </a:stretch>
        </p:blipFill>
        <p:spPr>
          <a:xfrm>
            <a:off x="762000" y="914400"/>
            <a:ext cx="7620000" cy="5394325"/>
          </a:xfr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38200"/>
            <a:ext cx="2590800" cy="5105400"/>
          </a:xfrm>
        </p:spPr>
        <p:txBody>
          <a:bodyPr>
            <a:noAutofit/>
          </a:bodyPr>
          <a:lstStyle/>
          <a:p>
            <a:pPr eaLnBrk="1" hangingPunct="1">
              <a:defRPr/>
            </a:pPr>
            <a:r>
              <a:rPr lang="en-US" sz="3200" dirty="0" smtClean="0">
                <a:solidFill>
                  <a:srgbClr val="C00000"/>
                </a:solidFill>
              </a:rPr>
              <a:t>Other Models: </a:t>
            </a:r>
            <a:br>
              <a:rPr lang="en-US" sz="3200" dirty="0" smtClean="0">
                <a:solidFill>
                  <a:srgbClr val="C00000"/>
                </a:solidFill>
              </a:rPr>
            </a:br>
            <a:r>
              <a:rPr lang="en-US" sz="3200" dirty="0" smtClean="0">
                <a:solidFill>
                  <a:srgbClr val="C00000"/>
                </a:solidFill>
              </a:rPr>
              <a:t/>
            </a:r>
            <a:br>
              <a:rPr lang="en-US" sz="3200" dirty="0" smtClean="0">
                <a:solidFill>
                  <a:srgbClr val="C00000"/>
                </a:solidFill>
              </a:rPr>
            </a:br>
            <a:r>
              <a:rPr lang="en-US" sz="3200" dirty="0" smtClean="0">
                <a:solidFill>
                  <a:srgbClr val="C00000"/>
                </a:solidFill>
              </a:rPr>
              <a:t>The CANERM  - Canadian Emergency Response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360728D-DF42-435A-BC89-134F579E0097}" type="slidenum">
              <a:rPr lang="en-US" smtClean="0">
                <a:solidFill>
                  <a:prstClr val="white">
                    <a:shade val="50000"/>
                  </a:prstClr>
                </a:solidFill>
              </a:rPr>
              <a:pPr>
                <a:defRPr/>
              </a:pPr>
              <a:t>71</a:t>
            </a:fld>
            <a:endParaRPr lang="en-US">
              <a:solidFill>
                <a:prstClr val="white">
                  <a:shade val="50000"/>
                </a:prstClr>
              </a:solidFill>
            </a:endParaRPr>
          </a:p>
        </p:txBody>
      </p:sp>
      <p:pic>
        <p:nvPicPr>
          <p:cNvPr id="53253" name="Content Placeholder 7" descr="traj_okmok_watch_12Z.png"/>
          <p:cNvPicPr>
            <a:picLocks noGrp="1" noChangeAspect="1"/>
          </p:cNvPicPr>
          <p:nvPr>
            <p:ph idx="1"/>
          </p:nvPr>
        </p:nvPicPr>
        <p:blipFill>
          <a:blip r:embed="rId3" cstate="print"/>
          <a:srcRect/>
          <a:stretch>
            <a:fillRect/>
          </a:stretch>
        </p:blipFill>
        <p:spPr>
          <a:xfrm>
            <a:off x="2895600" y="228600"/>
            <a:ext cx="5562600" cy="6324600"/>
          </a:xfr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solidFill>
                  <a:srgbClr val="C00000"/>
                </a:solidFill>
                <a:effectLst>
                  <a:outerShdw blurRad="38100" dist="38100" dir="2700000" algn="tl">
                    <a:srgbClr val="000000">
                      <a:alpha val="43137"/>
                    </a:srgbClr>
                  </a:outerShdw>
                </a:effectLst>
              </a:rPr>
              <a:t>End of Part 1</a:t>
            </a:r>
            <a:endParaRPr lang="en-US" sz="4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For more information concerning this session, please see the student guide and talking points.</a:t>
            </a:r>
          </a:p>
          <a:p>
            <a:pPr lvl="1"/>
            <a:r>
              <a:rPr lang="en-US" dirty="0" smtClean="0">
                <a:solidFill>
                  <a:schemeClr val="bg1"/>
                </a:solidFill>
              </a:rPr>
              <a:t>Talking points, links and references:  (list URL)</a:t>
            </a:r>
          </a:p>
          <a:p>
            <a:pPr lvl="1">
              <a:buNone/>
            </a:pPr>
            <a:r>
              <a:rPr lang="en-US" sz="3600" b="1" dirty="0" smtClean="0">
                <a:solidFill>
                  <a:schemeClr val="bg1"/>
                </a:solidFill>
              </a:rPr>
              <a:t>Contacts:</a:t>
            </a:r>
          </a:p>
          <a:p>
            <a:r>
              <a:rPr lang="en-US" dirty="0" smtClean="0">
                <a:solidFill>
                  <a:schemeClr val="bg1"/>
                </a:solidFill>
              </a:rPr>
              <a:t>CIRA/VISIT/</a:t>
            </a:r>
            <a:r>
              <a:rPr lang="en-US" dirty="0" err="1" smtClean="0">
                <a:solidFill>
                  <a:schemeClr val="bg1"/>
                </a:solidFill>
              </a:rPr>
              <a:t>SHyMet</a:t>
            </a:r>
            <a:r>
              <a:rPr lang="en-US" dirty="0" smtClean="0">
                <a:solidFill>
                  <a:schemeClr val="bg1"/>
                </a:solidFill>
              </a:rPr>
              <a:t> contact:</a:t>
            </a:r>
          </a:p>
          <a:p>
            <a:pPr lvl="1"/>
            <a:r>
              <a:rPr lang="en-US" dirty="0" smtClean="0">
                <a:solidFill>
                  <a:schemeClr val="bg1"/>
                </a:solidFill>
              </a:rPr>
              <a:t>Jeff Braun:  </a:t>
            </a:r>
            <a:r>
              <a:rPr lang="en-US" dirty="0" smtClean="0">
                <a:solidFill>
                  <a:schemeClr val="bg1"/>
                </a:solidFill>
                <a:hlinkClick r:id="rId2"/>
              </a:rPr>
              <a:t>Braun@cira.colostate.edu</a:t>
            </a:r>
            <a:endParaRPr lang="en-US" dirty="0" smtClean="0">
              <a:solidFill>
                <a:schemeClr val="bg1"/>
              </a:solidFill>
            </a:endParaRPr>
          </a:p>
          <a:p>
            <a:pPr lvl="0"/>
            <a:r>
              <a:rPr lang="en-US" dirty="0" smtClean="0">
                <a:solidFill>
                  <a:prstClr val="black"/>
                </a:solidFill>
              </a:rPr>
              <a:t>Anchorage, Alaska ESSD contact:</a:t>
            </a:r>
          </a:p>
          <a:p>
            <a:pPr lvl="1"/>
            <a:r>
              <a:rPr lang="en-US" dirty="0" smtClean="0">
                <a:solidFill>
                  <a:prstClr val="black"/>
                </a:solidFill>
              </a:rPr>
              <a:t>Jeff Osiensky: </a:t>
            </a:r>
            <a:r>
              <a:rPr lang="en-US" dirty="0" smtClean="0">
                <a:hlinkClick r:id="rId3"/>
              </a:rPr>
              <a:t>jeffrey.osiensky@noaa.gov</a:t>
            </a:r>
            <a:r>
              <a:rPr lang="en-US" dirty="0" smtClean="0"/>
              <a:t> </a:t>
            </a:r>
            <a:endParaRPr lang="en-US" dirty="0" smtClean="0">
              <a:solidFill>
                <a:prstClr val="black"/>
              </a:solidFill>
            </a:endParaRPr>
          </a:p>
          <a:p>
            <a:pPr lvl="0"/>
            <a:r>
              <a:rPr lang="en-US" dirty="0" smtClean="0">
                <a:solidFill>
                  <a:prstClr val="black"/>
                </a:solidFill>
              </a:rPr>
              <a:t>Anchorage, Alaska CWSU contact:</a:t>
            </a:r>
          </a:p>
          <a:p>
            <a:pPr lvl="1"/>
            <a:r>
              <a:rPr lang="en-US" dirty="0" smtClean="0">
                <a:solidFill>
                  <a:prstClr val="black"/>
                </a:solidFill>
              </a:rPr>
              <a:t>Kristine Nelson: </a:t>
            </a:r>
            <a:r>
              <a:rPr lang="en-US" dirty="0" smtClean="0">
                <a:hlinkClick r:id="rId4"/>
              </a:rPr>
              <a:t>kristine.a.nelson@noaa.gov</a:t>
            </a:r>
            <a:endParaRPr lang="en-US" dirty="0" smtClean="0"/>
          </a:p>
          <a:p>
            <a:pPr lvl="1"/>
            <a:endParaRPr lang="en-US" dirty="0" smtClean="0">
              <a:solidFill>
                <a:prstClr val="black"/>
              </a:solidFill>
            </a:endParaRPr>
          </a:p>
          <a:p>
            <a:pPr lvl="1"/>
            <a:endParaRPr lang="en-US" dirty="0" smtClean="0">
              <a:solidFill>
                <a:prstClr val="black"/>
              </a:solidFill>
            </a:endParaRPr>
          </a:p>
          <a:p>
            <a:pPr lvl="1">
              <a:buNone/>
            </a:pPr>
            <a:endParaRPr lang="en-US" dirty="0" smtClean="0">
              <a:solidFill>
                <a:schemeClr val="bg1"/>
              </a:solidFill>
            </a:endParaRPr>
          </a:p>
          <a:p>
            <a:pPr lvl="1"/>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72</a:t>
            </a:fld>
            <a:endParaRPr lang="en-US">
              <a:solidFill>
                <a:prstClr val="white">
                  <a:shade val="50000"/>
                </a:prst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0" y="685800"/>
            <a:ext cx="2667000" cy="2209800"/>
          </a:xfrm>
        </p:spPr>
        <p:txBody>
          <a:bodyPr/>
          <a:lstStyle/>
          <a:p>
            <a:pPr eaLnBrk="1" hangingPunct="1">
              <a:defRPr/>
            </a:pPr>
            <a:r>
              <a:rPr lang="en-US" dirty="0" smtClean="0">
                <a:solidFill>
                  <a:schemeClr val="tx1"/>
                </a:solidFill>
              </a:rPr>
              <a:t>Damage to Aircraft</a:t>
            </a:r>
            <a:endParaRPr lang="en-US" dirty="0">
              <a:solidFill>
                <a:schemeClr val="tx1"/>
              </a:solidFill>
            </a:endParaRPr>
          </a:p>
        </p:txBody>
      </p:sp>
      <p:pic>
        <p:nvPicPr>
          <p:cNvPr id="17411" name="Content Placeholder 7" descr="AircraftAshDamage1.jpg"/>
          <p:cNvPicPr>
            <a:picLocks noGrp="1" noChangeAspect="1"/>
          </p:cNvPicPr>
          <p:nvPr>
            <p:ph sz="half" idx="1"/>
          </p:nvPr>
        </p:nvPicPr>
        <p:blipFill>
          <a:blip r:embed="rId3" cstate="print"/>
          <a:srcRect/>
          <a:stretch>
            <a:fillRect/>
          </a:stretch>
        </p:blipFill>
        <p:spPr>
          <a:xfrm>
            <a:off x="381000" y="3352800"/>
            <a:ext cx="4495800" cy="2971800"/>
          </a:xfrm>
        </p:spPr>
      </p:pic>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B476B0CE-FE07-4496-AF70-F782F932DC1E}" type="slidenum">
              <a:rPr lang="en-US" smtClean="0">
                <a:solidFill>
                  <a:prstClr val="white">
                    <a:shade val="50000"/>
                  </a:prstClr>
                </a:solidFill>
              </a:rPr>
              <a:pPr>
                <a:defRPr/>
              </a:pPr>
              <a:t>8</a:t>
            </a:fld>
            <a:endParaRPr lang="en-US">
              <a:solidFill>
                <a:prstClr val="white">
                  <a:shade val="50000"/>
                </a:prstClr>
              </a:solidFill>
            </a:endParaRPr>
          </a:p>
        </p:txBody>
      </p:sp>
      <p:pic>
        <p:nvPicPr>
          <p:cNvPr id="17414" name="Picture 9" descr="plane damage.jpg"/>
          <p:cNvPicPr>
            <a:picLocks noChangeAspect="1"/>
          </p:cNvPicPr>
          <p:nvPr/>
        </p:nvPicPr>
        <p:blipFill>
          <a:blip r:embed="rId4" cstate="print"/>
          <a:srcRect/>
          <a:stretch>
            <a:fillRect/>
          </a:stretch>
        </p:blipFill>
        <p:spPr bwMode="auto">
          <a:xfrm>
            <a:off x="4876800" y="3352800"/>
            <a:ext cx="4267200" cy="2967038"/>
          </a:xfrm>
          <a:prstGeom prst="rect">
            <a:avLst/>
          </a:prstGeom>
          <a:noFill/>
          <a:ln w="9525">
            <a:noFill/>
            <a:miter lim="800000"/>
            <a:headEnd/>
            <a:tailEnd/>
          </a:ln>
        </p:spPr>
      </p:pic>
      <p:pic>
        <p:nvPicPr>
          <p:cNvPr id="17415" name="Content Placeholder 8" descr="AircraftDamageSchematic.gif"/>
          <p:cNvPicPr>
            <a:picLocks noGrp="1" noChangeAspect="1"/>
          </p:cNvPicPr>
          <p:nvPr>
            <p:ph sz="half" idx="2"/>
          </p:nvPr>
        </p:nvPicPr>
        <p:blipFill>
          <a:blip r:embed="rId5" cstate="print"/>
          <a:srcRect/>
          <a:stretch>
            <a:fillRect/>
          </a:stretch>
        </p:blipFill>
        <p:spPr>
          <a:xfrm>
            <a:off x="0" y="228600"/>
            <a:ext cx="6286500" cy="3164205"/>
          </a:xfrm>
        </p:spPr>
      </p:pic>
      <p:sp>
        <p:nvSpPr>
          <p:cNvPr id="17416" name="TextBox 10"/>
          <p:cNvSpPr txBox="1">
            <a:spLocks noChangeArrowheads="1"/>
          </p:cNvSpPr>
          <p:nvPr/>
        </p:nvSpPr>
        <p:spPr bwMode="auto">
          <a:xfrm>
            <a:off x="7264400" y="3352800"/>
            <a:ext cx="1879600" cy="400050"/>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a:solidFill>
                  <a:prstClr val="black"/>
                </a:solidFill>
                <a:latin typeface="Times" pitchFamily="18" charset="0"/>
              </a:rPr>
              <a:t>Photo: R.L. Rieger, U.S. Navy</a:t>
            </a:r>
          </a:p>
          <a:p>
            <a:pPr eaLnBrk="0" fontAlgn="base" hangingPunct="0">
              <a:spcBef>
                <a:spcPct val="0"/>
              </a:spcBef>
              <a:spcAft>
                <a:spcPct val="0"/>
              </a:spcAft>
            </a:pPr>
            <a:endParaRPr lang="en-US" sz="1000">
              <a:solidFill>
                <a:prstClr val="white"/>
              </a:solidFill>
              <a:latin typeface="Times" pitchFamily="18" charset="0"/>
            </a:endParaRPr>
          </a:p>
        </p:txBody>
      </p:sp>
      <p:sp>
        <p:nvSpPr>
          <p:cNvPr id="17417" name="TextBox 12"/>
          <p:cNvSpPr txBox="1">
            <a:spLocks noChangeArrowheads="1"/>
          </p:cNvSpPr>
          <p:nvPr/>
        </p:nvSpPr>
        <p:spPr bwMode="auto">
          <a:xfrm>
            <a:off x="4572000" y="304800"/>
            <a:ext cx="1905000" cy="246063"/>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dirty="0">
                <a:solidFill>
                  <a:prstClr val="black"/>
                </a:solidFill>
                <a:latin typeface="Times" pitchFamily="18" charset="0"/>
              </a:rPr>
              <a:t>By Thomas J. </a:t>
            </a:r>
            <a:r>
              <a:rPr lang="en-US" sz="1000" dirty="0" err="1">
                <a:solidFill>
                  <a:prstClr val="black"/>
                </a:solidFill>
                <a:latin typeface="Times" pitchFamily="18" charset="0"/>
              </a:rPr>
              <a:t>Casadevall</a:t>
            </a:r>
            <a:endParaRPr lang="en-US" sz="1000" dirty="0">
              <a:solidFill>
                <a:prstClr val="black"/>
              </a:solidFill>
              <a:latin typeface="Times" pitchFamily="18" charset="0"/>
            </a:endParaRPr>
          </a:p>
        </p:txBody>
      </p:sp>
      <p:sp>
        <p:nvSpPr>
          <p:cNvPr id="15" name="TextBox 14"/>
          <p:cNvSpPr txBox="1"/>
          <p:nvPr/>
        </p:nvSpPr>
        <p:spPr>
          <a:xfrm>
            <a:off x="381000" y="6096000"/>
            <a:ext cx="1109663" cy="246063"/>
          </a:xfrm>
          <a:prstGeom prst="rect">
            <a:avLst/>
          </a:prstGeom>
          <a:noFill/>
        </p:spPr>
        <p:txBody>
          <a:bodyPr wrap="none">
            <a:spAutoFit/>
          </a:bodyPr>
          <a:lstStyle/>
          <a:p>
            <a:pPr eaLnBrk="0" fontAlgn="base" hangingPunct="0">
              <a:spcBef>
                <a:spcPct val="0"/>
              </a:spcBef>
              <a:spcAft>
                <a:spcPct val="0"/>
              </a:spcAft>
              <a:defRPr/>
            </a:pPr>
            <a:r>
              <a:rPr lang="en-US" sz="1000" dirty="0">
                <a:solidFill>
                  <a:prstClr val="black">
                    <a:lumMod val="95000"/>
                    <a:lumOff val="5000"/>
                  </a:prstClr>
                </a:solidFill>
                <a:latin typeface="Times" charset="0"/>
              </a:rPr>
              <a:t>Courtesy OFCM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000" dirty="0" smtClean="0">
                <a:solidFill>
                  <a:srgbClr val="C00000"/>
                </a:solidFill>
                <a:effectLst>
                  <a:outerShdw blurRad="38100" dist="38100" dir="2700000" algn="tl">
                    <a:srgbClr val="000000">
                      <a:alpha val="43137"/>
                    </a:srgbClr>
                  </a:outerShdw>
                </a:effectLst>
              </a:rPr>
              <a:t>Volcanic plumes as hazards to aviation over the past 25 Years</a:t>
            </a:r>
            <a:endParaRPr lang="en-US" dirty="0">
              <a:solidFill>
                <a:srgbClr val="C00000"/>
              </a:solidFill>
              <a:effectLst>
                <a:outerShdw blurRad="38100" dist="38100" dir="2700000" algn="tl">
                  <a:srgbClr val="000000">
                    <a:alpha val="43137"/>
                  </a:srgbClr>
                </a:outerShdw>
              </a:effectLst>
            </a:endParaRPr>
          </a:p>
        </p:txBody>
      </p:sp>
      <p:sp>
        <p:nvSpPr>
          <p:cNvPr id="14339" name="Content Placeholder 2"/>
          <p:cNvSpPr>
            <a:spLocks noGrp="1"/>
          </p:cNvSpPr>
          <p:nvPr>
            <p:ph idx="1"/>
          </p:nvPr>
        </p:nvSpPr>
        <p:spPr/>
        <p:txBody>
          <a:bodyPr/>
          <a:lstStyle/>
          <a:p>
            <a:pPr eaLnBrk="1" hangingPunct="1"/>
            <a:r>
              <a:rPr lang="en-US" dirty="0" smtClean="0">
                <a:solidFill>
                  <a:schemeClr val="bg1"/>
                </a:solidFill>
              </a:rPr>
              <a:t>Over the last 25 years, more than 100 jet aircraft sustained damage after flying through volcanic ash clouds. </a:t>
            </a:r>
          </a:p>
          <a:p>
            <a:pPr eaLnBrk="1" hangingPunct="1"/>
            <a:r>
              <a:rPr lang="en-US" dirty="0" smtClean="0">
                <a:solidFill>
                  <a:schemeClr val="bg1"/>
                </a:solidFill>
              </a:rPr>
              <a:t>The repairs cost more than $250 million. </a:t>
            </a:r>
          </a:p>
          <a:p>
            <a:pPr eaLnBrk="1" hangingPunct="1"/>
            <a:r>
              <a:rPr lang="en-US" dirty="0" smtClean="0">
                <a:solidFill>
                  <a:schemeClr val="bg1"/>
                </a:solidFill>
              </a:rPr>
              <a:t>At least 7 of these encounters resulted in temporary engine failure, with 3 aircraft losing power from all engines. </a:t>
            </a:r>
          </a:p>
          <a:p>
            <a:pPr eaLnBrk="1" hangingPunct="1"/>
            <a:r>
              <a:rPr lang="en-US" dirty="0" smtClean="0">
                <a:solidFill>
                  <a:schemeClr val="bg1"/>
                </a:solidFill>
              </a:rPr>
              <a:t>These engine failures have occurred at distances ranging from 150 to 600 miles from the erupting volcano. </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4/7/2010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0CE6A0C3-495D-48A2-941B-506EE44A0036}" type="slidenum">
              <a:rPr lang="en-US" smtClean="0">
                <a:solidFill>
                  <a:prstClr val="white">
                    <a:shade val="50000"/>
                  </a:prstClr>
                </a:solidFill>
              </a:rPr>
              <a:pPr>
                <a:defRPr/>
              </a:pPr>
              <a:t>9</a:t>
            </a:fld>
            <a:endParaRPr lang="en-US">
              <a:solidFill>
                <a:prstClr val="white">
                  <a:shade val="50000"/>
                </a:prstClr>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adeGothicBoldOblique"/>
        <a:ea typeface=""/>
        <a:cs typeface=""/>
      </a:majorFont>
      <a:minorFont>
        <a:latin typeface="TradeGothicBoldCondTwenty"/>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2195</TotalTime>
  <Words>8216</Words>
  <Application>Microsoft Office PowerPoint</Application>
  <PresentationFormat>On-screen Show (4:3)</PresentationFormat>
  <Paragraphs>714</Paragraphs>
  <Slides>72</Slides>
  <Notes>69</Notes>
  <HiddenSlides>0</HiddenSlides>
  <MMClips>0</MMClips>
  <ScaleCrop>false</ScaleCrop>
  <HeadingPairs>
    <vt:vector size="4" baseType="variant">
      <vt:variant>
        <vt:lpstr>Theme</vt:lpstr>
      </vt:variant>
      <vt:variant>
        <vt:i4>2</vt:i4>
      </vt:variant>
      <vt:variant>
        <vt:lpstr>Slide Titles</vt:lpstr>
      </vt:variant>
      <vt:variant>
        <vt:i4>72</vt:i4>
      </vt:variant>
    </vt:vector>
  </HeadingPairs>
  <TitlesOfParts>
    <vt:vector size="74" baseType="lpstr">
      <vt:lpstr>Apex</vt:lpstr>
      <vt:lpstr>Default Design</vt:lpstr>
      <vt:lpstr>Volcanoes and volcanic ash Part 1</vt:lpstr>
      <vt:lpstr>Volcanic Ash</vt:lpstr>
      <vt:lpstr>OUTLINE</vt:lpstr>
      <vt:lpstr>Introduction to The Hazards </vt:lpstr>
      <vt:lpstr>The Dangers</vt:lpstr>
      <vt:lpstr>Volcanic Eruptions</vt:lpstr>
      <vt:lpstr>Hazards in the air</vt:lpstr>
      <vt:lpstr>Damage to Aircraft</vt:lpstr>
      <vt:lpstr>Volcanic plumes as hazards to aviation over the past 25 Years</vt:lpstr>
      <vt:lpstr>Hazards on the ground</vt:lpstr>
      <vt:lpstr>Hazards on the gound…</vt:lpstr>
      <vt:lpstr>Volcanic Ash</vt:lpstr>
      <vt:lpstr>Slide 13</vt:lpstr>
      <vt:lpstr>Volcanic Ash: What is it?</vt:lpstr>
      <vt:lpstr>The Ash of Mount St. Helens</vt:lpstr>
      <vt:lpstr>Ash Health Hazards</vt:lpstr>
      <vt:lpstr>Volcanic Gases</vt:lpstr>
      <vt:lpstr>Volcanic ash plumes as hazards to aviation</vt:lpstr>
      <vt:lpstr>How much detectable ash causes problems?</vt:lpstr>
      <vt:lpstr>Slide 20</vt:lpstr>
      <vt:lpstr>Volcanic plume characteristics</vt:lpstr>
      <vt:lpstr>Slide 22</vt:lpstr>
      <vt:lpstr>Ash Recognition and Transport/Dispersal Problems</vt:lpstr>
      <vt:lpstr>Map : Topinka, USGS 1997</vt:lpstr>
      <vt:lpstr>Slide 25</vt:lpstr>
      <vt:lpstr>Common Routes of some of the nearly 100,000 flights per year over the NPAC </vt:lpstr>
      <vt:lpstr>Volcanic Hazards to Airports</vt:lpstr>
      <vt:lpstr>Reducing Impact to Airport and Aircraft Operations</vt:lpstr>
      <vt:lpstr>Reducing Impact to Airport and Aircraft Operations</vt:lpstr>
      <vt:lpstr>Reducing Impact to Airport and Aircraft Operations</vt:lpstr>
      <vt:lpstr>Remote Sensing and Observation</vt:lpstr>
      <vt:lpstr>Importance of Remote Sensing</vt:lpstr>
      <vt:lpstr>Real-time Ash and Aerosol Detection</vt:lpstr>
      <vt:lpstr>Observational Strengths and Weaknesses</vt:lpstr>
      <vt:lpstr>Observational Strengths and Weaknesses</vt:lpstr>
      <vt:lpstr>Observational Strengths and Weaknesses</vt:lpstr>
      <vt:lpstr>Goals of Using Satellite Data</vt:lpstr>
      <vt:lpstr>Satellite Products Used:</vt:lpstr>
      <vt:lpstr>Satellite Products Used…:</vt:lpstr>
      <vt:lpstr>Observational Examples</vt:lpstr>
      <vt:lpstr>Kasatochi, GOES West, Visible Image Aug. 7, 2008</vt:lpstr>
      <vt:lpstr>Okmok, Terra/MODIS, Visible Image   July 13, 2008</vt:lpstr>
      <vt:lpstr>Kasatochi, NOAA 18 AVHRR, Channel 4, August 8, 2008</vt:lpstr>
      <vt:lpstr>Split-window IR detection</vt:lpstr>
      <vt:lpstr>Okmok, NOAA 17 AVHRR Split Window, July 13, 2008</vt:lpstr>
      <vt:lpstr>Volcanic ash analysis</vt:lpstr>
      <vt:lpstr>PCI Volcanic ash analysis</vt:lpstr>
      <vt:lpstr>Ash Detection – 3 Channel</vt:lpstr>
      <vt:lpstr>Three-channel Volcanic Ash Products (TVAP)</vt:lpstr>
      <vt:lpstr>Three Channel Detection Technique </vt:lpstr>
      <vt:lpstr>Slide 51</vt:lpstr>
      <vt:lpstr>Slide 52</vt:lpstr>
      <vt:lpstr>Limitations</vt:lpstr>
      <vt:lpstr>Limitations…</vt:lpstr>
      <vt:lpstr>Limitations…</vt:lpstr>
      <vt:lpstr>Okmok OMI (SO2) Composite Images</vt:lpstr>
      <vt:lpstr>Composite of Sulfur Dioxide from OMI</vt:lpstr>
      <vt:lpstr>Aircraft Obs Okmok 08/03/2008</vt:lpstr>
      <vt:lpstr>Ground Obs Okmok 08/03/2008</vt:lpstr>
      <vt:lpstr>Radar Obs Augustine 01/13/2006</vt:lpstr>
      <vt:lpstr>Things to Remember</vt:lpstr>
      <vt:lpstr>Modeling</vt:lpstr>
      <vt:lpstr>Modeling Volcanic Ash/Gas Movement and Concentration</vt:lpstr>
      <vt:lpstr>Model Forecasts</vt:lpstr>
      <vt:lpstr>Characteristics of the PUFF Model</vt:lpstr>
      <vt:lpstr>Example of the PUFF Model</vt:lpstr>
      <vt:lpstr>Characteristics of the HYSPLIT Model</vt:lpstr>
      <vt:lpstr>Example of forward trajectories from the HYSPLIT Model</vt:lpstr>
      <vt:lpstr>Examples of the HYSPLIT Model…</vt:lpstr>
      <vt:lpstr>Examples of the HYSPLIT Model…</vt:lpstr>
      <vt:lpstr>Other Models:   The CANERM  - Canadian Emergency Response Model.</vt:lpstr>
      <vt:lpstr>End of Part 1</vt:lpstr>
    </vt:vector>
  </TitlesOfParts>
  <Company>CIRA\RAMMB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VolcanIC ASH and Other Hazards</dc:title>
  <dc:creator>braun</dc:creator>
  <cp:lastModifiedBy>jeff braun</cp:lastModifiedBy>
  <cp:revision>79</cp:revision>
  <dcterms:created xsi:type="dcterms:W3CDTF">2009-11-18T18:38:57Z</dcterms:created>
  <dcterms:modified xsi:type="dcterms:W3CDTF">2010-04-07T20:19:26Z</dcterms:modified>
</cp:coreProperties>
</file>